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sldIdLst>
    <p:sldId id="301" r:id="rId2"/>
    <p:sldId id="299" r:id="rId3"/>
    <p:sldId id="271" r:id="rId4"/>
    <p:sldId id="302" r:id="rId5"/>
    <p:sldId id="304" r:id="rId6"/>
    <p:sldId id="303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20" r:id="rId22"/>
    <p:sldId id="319" r:id="rId23"/>
    <p:sldId id="322" r:id="rId24"/>
    <p:sldId id="321" r:id="rId25"/>
    <p:sldId id="325" r:id="rId26"/>
    <p:sldId id="323" r:id="rId27"/>
    <p:sldId id="324" r:id="rId28"/>
    <p:sldId id="326" r:id="rId29"/>
    <p:sldId id="327" r:id="rId30"/>
    <p:sldId id="334" r:id="rId31"/>
    <p:sldId id="328" r:id="rId32"/>
    <p:sldId id="329" r:id="rId33"/>
    <p:sldId id="330" r:id="rId34"/>
    <p:sldId id="331" r:id="rId35"/>
    <p:sldId id="332" r:id="rId36"/>
    <p:sldId id="333" r:id="rId37"/>
    <p:sldId id="258" r:id="rId38"/>
    <p:sldId id="259" r:id="rId39"/>
    <p:sldId id="260" r:id="rId40"/>
    <p:sldId id="261" r:id="rId41"/>
    <p:sldId id="270" r:id="rId42"/>
    <p:sldId id="267" r:id="rId43"/>
    <p:sldId id="269" r:id="rId44"/>
    <p:sldId id="263" r:id="rId45"/>
    <p:sldId id="264" r:id="rId46"/>
    <p:sldId id="272" r:id="rId47"/>
    <p:sldId id="262" r:id="rId48"/>
    <p:sldId id="265" r:id="rId49"/>
    <p:sldId id="266" r:id="rId50"/>
    <p:sldId id="268" r:id="rId51"/>
    <p:sldId id="273" r:id="rId52"/>
  </p:sldIdLst>
  <p:sldSz cx="12192000" cy="6858000"/>
  <p:notesSz cx="6858000" cy="9144000"/>
  <p:embeddedFontLst>
    <p:embeddedFont>
      <p:font typeface="微软雅黑" panose="020B0503020204020204" pitchFamily="34" charset="-122"/>
      <p:regular r:id="rId54"/>
      <p:bold r:id="rId55"/>
    </p:embeddedFont>
    <p:embeddedFont>
      <p:font typeface="等线" panose="02010600030101010101" pitchFamily="2" charset="-122"/>
      <p:regular r:id="rId56"/>
      <p:bold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6CC3"/>
    <a:srgbClr val="68578F"/>
    <a:srgbClr val="7E3A66"/>
    <a:srgbClr val="3F576F"/>
    <a:srgbClr val="5BCABF"/>
    <a:srgbClr val="EB9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49" autoAdjust="0"/>
    <p:restoredTop sz="89069" autoAdjust="0"/>
  </p:normalViewPr>
  <p:slideViewPr>
    <p:cSldViewPr snapToGrid="0" showGuides="1">
      <p:cViewPr varScale="1">
        <p:scale>
          <a:sx n="78" d="100"/>
          <a:sy n="78" d="100"/>
        </p:scale>
        <p:origin x="72" y="60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68578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2D-4852-BA0C-B7F8099B7E4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2D-4852-BA0C-B7F8099B7E4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2D-4852-BA0C-B7F8099B7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7E6CC3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68578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C6-4577-ADBF-13B6CD0D8E6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C6-4577-ADBF-13B6CD0D8E66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C6-4577-ADBF-13B6CD0D8E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7E6CC3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68578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49-4A5F-8086-566A15E391F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49-4A5F-8086-566A15E391F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49-4A5F-8086-566A15E391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7E6CC3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51388888888891E-2"/>
          <c:y val="4.0451388888888891E-2"/>
          <c:w val="0.91909722222222223"/>
          <c:h val="0.919097222222222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7E6CC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0D-4430-9CAC-7E42F9FBAF57}"/>
              </c:ext>
            </c:extLst>
          </c:dPt>
          <c:dPt>
            <c:idx val="1"/>
            <c:bubble3D val="0"/>
            <c:spPr>
              <a:solidFill>
                <a:srgbClr val="68578F">
                  <a:alpha val="8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0D-4430-9CAC-7E42F9FBAF57}"/>
              </c:ext>
            </c:extLst>
          </c:dPt>
          <c:dPt>
            <c:idx val="2"/>
            <c:bubble3D val="0"/>
            <c:spPr>
              <a:solidFill>
                <a:srgbClr val="68578F">
                  <a:alpha val="7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0D-4430-9CAC-7E42F9FBAF57}"/>
              </c:ext>
            </c:extLst>
          </c:dPt>
          <c:dPt>
            <c:idx val="3"/>
            <c:bubble3D val="0"/>
            <c:spPr>
              <a:solidFill>
                <a:srgbClr val="68578F">
                  <a:alpha val="5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0D-4430-9CAC-7E42F9FBAF5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5F5F5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0.25</c:v>
                </c:pt>
                <c:pt idx="2">
                  <c:v>0.15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E0D-4430-9CAC-7E42F9FBAF5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3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68578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1-416A-93EB-01ECFDE0B9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E6CC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51-416A-93EB-01ECFDE0B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55082528"/>
        <c:axId val="155070560"/>
      </c:barChart>
      <c:catAx>
        <c:axId val="155082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41434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070560"/>
        <c:crosses val="autoZero"/>
        <c:auto val="1"/>
        <c:lblAlgn val="ctr"/>
        <c:lblOffset val="100"/>
        <c:noMultiLvlLbl val="0"/>
      </c:catAx>
      <c:valAx>
        <c:axId val="155070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5082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68578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8578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F70-4797-84AE-01DAAA5EDC2C}"/>
              </c:ext>
            </c:extLst>
          </c:dPt>
          <c:dPt>
            <c:idx val="2"/>
            <c:invertIfNegative val="0"/>
            <c:bubble3D val="0"/>
            <c:spPr>
              <a:solidFill>
                <a:srgbClr val="68578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70-4797-84AE-01DAAA5EDC2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70-4797-84AE-01DAAA5EDC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E6CC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E6CC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70-4797-84AE-01DAAA5EDC2C}"/>
              </c:ext>
            </c:extLst>
          </c:dPt>
          <c:dPt>
            <c:idx val="2"/>
            <c:invertIfNegative val="0"/>
            <c:bubble3D val="0"/>
            <c:spPr>
              <a:solidFill>
                <a:srgbClr val="7E6CC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70-4797-84AE-01DAAA5EDC2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-0.4</c:v>
                </c:pt>
                <c:pt idx="1">
                  <c:v>-0.6</c:v>
                </c:pt>
                <c:pt idx="2">
                  <c:v>-0.8</c:v>
                </c:pt>
                <c:pt idx="3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F70-4797-84AE-01DAAA5ED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55075456"/>
        <c:axId val="155084160"/>
      </c:barChart>
      <c:catAx>
        <c:axId val="155075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084160"/>
        <c:crosses val="autoZero"/>
        <c:auto val="1"/>
        <c:lblAlgn val="ctr"/>
        <c:lblOffset val="100"/>
        <c:noMultiLvlLbl val="0"/>
      </c:catAx>
      <c:valAx>
        <c:axId val="1550841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5507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F82F3-E3B2-40F0-A4B9-972914C8FA4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2FB9E-D40D-4D5F-80D2-27A8715A0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4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HTTP/2 </a:t>
            </a:r>
            <a:r>
              <a:rPr lang="zh-CN" altLang="en-US" dirty="0"/>
              <a:t>多路复用，重传等待带来的影响将会更严重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40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第三方签名的必要性，中间人攻击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58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867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665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69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3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36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28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16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160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Origin </a:t>
            </a:r>
            <a:r>
              <a:rPr lang="zh-CN" altLang="en-US" dirty="0"/>
              <a:t>用于区分用户身份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3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58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Origin </a:t>
            </a:r>
            <a:r>
              <a:rPr lang="zh-CN" altLang="en-US" dirty="0"/>
              <a:t>用于区分用户身份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68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3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为传输单位，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 packet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一个可选的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位无符号数字指定这个流帧中数据的长度。只有当包是 “全大小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(full-sized)”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包时，才应该省略长度，来避免填充破坏的风险。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05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480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85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2FB9E-D40D-4D5F-80D2-27A8715A0BB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2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68578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 baseline="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 baseline="0">
                <a:latin typeface="+mj-lt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n-lt"/>
                <a:ea typeface="+mn-ea"/>
              </a:defRPr>
            </a:lvl1pPr>
            <a:lvl2pPr>
              <a:defRPr baseline="0">
                <a:latin typeface="+mn-lt"/>
                <a:ea typeface="+mn-ea"/>
              </a:defRPr>
            </a:lvl2pPr>
            <a:lvl3pPr>
              <a:defRPr baseline="0">
                <a:latin typeface="+mn-lt"/>
                <a:ea typeface="+mn-ea"/>
              </a:defRPr>
            </a:lvl3pPr>
            <a:lvl4pPr>
              <a:defRPr baseline="0">
                <a:latin typeface="+mn-lt"/>
                <a:ea typeface="+mn-ea"/>
              </a:defRPr>
            </a:lvl4pPr>
            <a:lvl5pPr>
              <a:defRPr baseline="0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7E6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 baseline="0">
                <a:latin typeface="+mj-lt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7E6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a.org/cra-wp/wp-content/uploads/sites/8/2018/04/VUTH-14-combined-slides.compressed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76874892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alfrost.com/https_tls1-2_handshak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onkeysayhi.github.io/2018/03/07/&#27973;&#35848;TCP&#65288;1&#65289;&#65306;&#29366;&#24577;&#26426;&#19982;&#37325;&#20256;&#26426;&#21046;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0636" y="5484813"/>
            <a:ext cx="8443324" cy="800893"/>
          </a:xfrm>
        </p:spPr>
        <p:txBody>
          <a:bodyPr/>
          <a:lstStyle/>
          <a:p>
            <a:r>
              <a:rPr lang="en-US" altLang="zh-CN" sz="3600" dirty="0"/>
              <a:t>The QUIC Transport Protocol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Chen, Zixuan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20B7DA-8B26-428D-A484-2F4D3F36D61D}"/>
              </a:ext>
            </a:extLst>
          </p:cNvPr>
          <p:cNvSpPr txBox="1"/>
          <p:nvPr/>
        </p:nvSpPr>
        <p:spPr>
          <a:xfrm>
            <a:off x="1182188" y="6216345"/>
            <a:ext cx="9026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- Design and Internet-Scale Deployment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WHY QUIC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03253" y="1173950"/>
            <a:ext cx="101854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Growth in latency-sensitive web services and use of the web as a platform for applications is placing unprecedented demands on reducing web latency. </a:t>
            </a:r>
          </a:p>
          <a:p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Web latency remains an impediment to improving user experience, and tail latency remains a hurdle to scaling the web platform.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AFBC0C-6F78-4F10-9EAE-0774B292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53" y="3241450"/>
            <a:ext cx="3516842" cy="25086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9EFDA7-512C-4DF9-A54F-1F79340E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29" y="2696959"/>
            <a:ext cx="6386287" cy="35975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3CCF69-E8B0-47CA-A7E0-66A173B9C2AD}"/>
              </a:ext>
            </a:extLst>
          </p:cNvPr>
          <p:cNvSpPr/>
          <p:nvPr/>
        </p:nvSpPr>
        <p:spPr>
          <a:xfrm>
            <a:off x="272621" y="5851232"/>
            <a:ext cx="96510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ea typeface="微软雅黑" panose="020B0503020204020204" pitchFamily="34" charset="-122"/>
              </a:rPr>
              <a:t>Tail Latency</a:t>
            </a:r>
          </a:p>
          <a:p>
            <a:r>
              <a:rPr lang="en-US" altLang="zh-CN" dirty="0"/>
              <a:t>Measuring and Optimizing Tail Latency</a:t>
            </a:r>
            <a:r>
              <a:rPr lang="en-US" altLang="zh-CN" b="1" dirty="0">
                <a:ea typeface="微软雅黑" panose="020B0503020204020204" pitchFamily="34" charset="-122"/>
              </a:rPr>
              <a:t>, </a:t>
            </a:r>
            <a:r>
              <a:rPr lang="en-US" altLang="zh-CN" dirty="0"/>
              <a:t>Kathryn S McKinley, Google</a:t>
            </a:r>
          </a:p>
          <a:p>
            <a:r>
              <a:rPr lang="en-US" altLang="zh-CN" dirty="0">
                <a:hlinkClick r:id="rId4"/>
              </a:rPr>
              <a:t>https://cra.org/cra-wp/wp-content/uploads/sites/8/2018/04/VUTH-14-combined-slides.compressed.pdf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endParaRPr lang="en-US" altLang="zh-CN" b="1" dirty="0"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6830FE7-30CF-455D-A8CE-19E1CDA5111C}"/>
              </a:ext>
            </a:extLst>
          </p:cNvPr>
          <p:cNvCxnSpPr>
            <a:cxnSpLocks/>
          </p:cNvCxnSpPr>
          <p:nvPr/>
        </p:nvCxnSpPr>
        <p:spPr>
          <a:xfrm flipV="1">
            <a:off x="3780971" y="3241450"/>
            <a:ext cx="1521074" cy="18643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81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WHY QUIC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03253" y="1527911"/>
            <a:ext cx="101854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+mj-lt"/>
                <a:ea typeface="微软雅黑" panose="020B0503020204020204" pitchFamily="34" charset="-122"/>
              </a:rPr>
              <a:t>Shortcomings of TCP</a:t>
            </a:r>
          </a:p>
          <a:p>
            <a:endParaRPr lang="en-US" altLang="zh-CN" sz="2800" dirty="0">
              <a:latin typeface="+mj-lt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+mj-lt"/>
              <a:ea typeface="微软雅黑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Protocol Entrenchment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Implementation Entrenchment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Handshake Delay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Head-of-line Blocking Delay</a:t>
            </a:r>
          </a:p>
        </p:txBody>
      </p:sp>
    </p:spTree>
    <p:extLst>
      <p:ext uri="{BB962C8B-B14F-4D97-AF65-F5344CB8AC3E}">
        <p14:creationId xmlns:p14="http://schemas.microsoft.com/office/powerpoint/2010/main" val="2511669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Protocol Entrenchment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270045"/>
            <a:ext cx="103505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Middleboxes have accidentally become key control points in the Internet’s architecture.</a:t>
            </a: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Firewalls tend to block anything unfamiliar for security reasons and Network Address Translators (NATs) rewrite the transport header, making both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incapable of allowing traffic from new transports without adding explicit support for them.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Any packet content not protected by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end-to-end security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Modifying TCP remains challenging due to its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ossification by middleboxes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Deploying changes to TCP has reached a point of diminishing returns, where simple protocol changes are now expected to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take upwards of a decade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see significant deployment.</a:t>
            </a:r>
          </a:p>
        </p:txBody>
      </p:sp>
    </p:spTree>
    <p:extLst>
      <p:ext uri="{BB962C8B-B14F-4D97-AF65-F5344CB8AC3E}">
        <p14:creationId xmlns:p14="http://schemas.microsoft.com/office/powerpoint/2010/main" val="566420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Entrenchment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270045"/>
            <a:ext cx="1035054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TCP is commonly implemented in the Operating System (OS) kernel. As a result, even if TCP modifications were deployable, pushing changes to TCP stacks typically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requires OS upgrades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. This coupling of the transport implementation to the OS limits deployment velocity of TCP changes; OS upgrades have system-wide impact and the upgrade pipelines and mechanisms are appropriately cautious [28].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OS upgrades at servers tend to be faster by an order of magnitude but can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still take many months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because of appropriately rigorous stability and performance testing of the entire OS. 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This limits the deployment and iteration velocity of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even simple networking changes.</a:t>
            </a:r>
          </a:p>
        </p:txBody>
      </p:sp>
    </p:spTree>
    <p:extLst>
      <p:ext uri="{BB962C8B-B14F-4D97-AF65-F5344CB8AC3E}">
        <p14:creationId xmlns:p14="http://schemas.microsoft.com/office/powerpoint/2010/main" val="369680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Handshake Delay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506019"/>
            <a:ext cx="10350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TCP connections commonly incur at least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one round-trip delay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of connection setup time before any application data can be sent, and TLS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adds two round trips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this delay.</a:t>
            </a:r>
            <a:endParaRPr lang="en-US" altLang="zh-CN" sz="2400" b="1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25D8F0-EE4C-4B55-BF01-ED0E32081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24" y="2706348"/>
            <a:ext cx="6003294" cy="37922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BDA67E-D326-472F-BF2D-576FD71EBC7F}"/>
              </a:ext>
            </a:extLst>
          </p:cNvPr>
          <p:cNvSpPr txBox="1"/>
          <p:nvPr/>
        </p:nvSpPr>
        <p:spPr>
          <a:xfrm>
            <a:off x="353961" y="5864385"/>
            <a:ext cx="4232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《TCP</a:t>
            </a:r>
            <a:r>
              <a:rPr lang="zh-CN" altLang="en-US" b="1" dirty="0"/>
              <a:t>三次握手，四次挥手</a:t>
            </a:r>
            <a:r>
              <a:rPr lang="en-US" altLang="zh-CN" b="1" dirty="0"/>
              <a:t>》</a:t>
            </a:r>
          </a:p>
          <a:p>
            <a:r>
              <a:rPr lang="en-US" altLang="zh-CN" dirty="0">
                <a:hlinkClick r:id="rId3"/>
              </a:rPr>
              <a:t>https://zhuanlan.zhihu.com/p/76874892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977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Handshake Delay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95C74B-EB7A-4290-948B-143BB6328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b="5208"/>
          <a:stretch/>
        </p:blipFill>
        <p:spPr>
          <a:xfrm>
            <a:off x="6096000" y="1770834"/>
            <a:ext cx="5756785" cy="4358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630D2B-0607-4845-8CEC-2322634687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2" r="2133" b="12459"/>
          <a:stretch/>
        </p:blipFill>
        <p:spPr>
          <a:xfrm>
            <a:off x="342681" y="1770834"/>
            <a:ext cx="5414106" cy="4336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FA98B7-90F4-485B-9238-6C08D462DB3F}"/>
              </a:ext>
            </a:extLst>
          </p:cNvPr>
          <p:cNvSpPr txBox="1"/>
          <p:nvPr/>
        </p:nvSpPr>
        <p:spPr>
          <a:xfrm>
            <a:off x="567812" y="1018666"/>
            <a:ext cx="4070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TLS Handshake RSA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7982D6-7503-43EC-821D-E64C8DCDBFC4}"/>
              </a:ext>
            </a:extLst>
          </p:cNvPr>
          <p:cNvSpPr txBox="1"/>
          <p:nvPr/>
        </p:nvSpPr>
        <p:spPr>
          <a:xfrm>
            <a:off x="6224810" y="986400"/>
            <a:ext cx="5399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TLS Handshake Diffie-Hellman</a:t>
            </a:r>
            <a:endParaRPr lang="zh-CN" altLang="en-US" sz="28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5ECD7B-0B1C-4795-80A1-3A62E52CECF8}"/>
              </a:ext>
            </a:extLst>
          </p:cNvPr>
          <p:cNvSpPr/>
          <p:nvPr/>
        </p:nvSpPr>
        <p:spPr>
          <a:xfrm>
            <a:off x="158282" y="6067547"/>
            <a:ext cx="5996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HTTPS </a:t>
            </a:r>
            <a:r>
              <a:rPr lang="zh-CN" altLang="en-US" b="1" dirty="0"/>
              <a:t>温故知新（三） </a:t>
            </a:r>
            <a:r>
              <a:rPr lang="en-US" altLang="zh-CN" b="1" dirty="0"/>
              <a:t>—— </a:t>
            </a:r>
            <a:r>
              <a:rPr lang="zh-CN" altLang="en-US" b="1" dirty="0"/>
              <a:t>直观感受 </a:t>
            </a:r>
            <a:r>
              <a:rPr lang="en-US" altLang="zh-CN" b="1" dirty="0"/>
              <a:t>TLS </a:t>
            </a:r>
            <a:r>
              <a:rPr lang="zh-CN" altLang="en-US" b="1" dirty="0"/>
              <a:t>握手流程</a:t>
            </a:r>
            <a:r>
              <a:rPr lang="en-US" altLang="zh-CN" b="1" dirty="0"/>
              <a:t>(</a:t>
            </a:r>
            <a:r>
              <a:rPr lang="zh-CN" altLang="en-US" b="1" dirty="0"/>
              <a:t>上</a:t>
            </a:r>
            <a:r>
              <a:rPr lang="en-US" altLang="zh-CN" b="1" dirty="0"/>
              <a:t>)</a:t>
            </a:r>
          </a:p>
          <a:p>
            <a:r>
              <a:rPr lang="en-US" altLang="zh-CN" dirty="0">
                <a:hlinkClick r:id="rId4"/>
              </a:rPr>
              <a:t>https://halfrost.com/https_tls1-2_handshake/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768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Head-of-line Blocking Delay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506019"/>
            <a:ext cx="10350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TCP’s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bytestream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abstraction, however, prevents applications from controlling the framing of their communications [12] and imposes a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"latency tax" on application frames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whose delivery must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wait for retransmissions of previously lost TCP segments.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173C96-EE69-443F-B45A-5CA25FFFB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55" y="2913362"/>
            <a:ext cx="5860025" cy="37894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1B0C71-A22A-4877-81FC-12633B625E7A}"/>
              </a:ext>
            </a:extLst>
          </p:cNvPr>
          <p:cNvSpPr txBox="1"/>
          <p:nvPr/>
        </p:nvSpPr>
        <p:spPr>
          <a:xfrm>
            <a:off x="1319980" y="4208028"/>
            <a:ext cx="423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Sample of Fast Retransmit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721D52-F9DB-47BD-B41B-9A2179B3F210}"/>
              </a:ext>
            </a:extLst>
          </p:cNvPr>
          <p:cNvSpPr txBox="1"/>
          <p:nvPr/>
        </p:nvSpPr>
        <p:spPr>
          <a:xfrm>
            <a:off x="129230" y="5802042"/>
            <a:ext cx="5530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浅谈</a:t>
            </a:r>
            <a:r>
              <a:rPr lang="en-US" altLang="zh-CN" b="1" dirty="0"/>
              <a:t>TCP</a:t>
            </a: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）：状态机与重传机制</a:t>
            </a:r>
            <a:endParaRPr lang="en-US" altLang="zh-CN" b="1" dirty="0"/>
          </a:p>
          <a:p>
            <a:r>
              <a:rPr lang="en-US" altLang="zh-CN" dirty="0">
                <a:hlinkClick r:id="rId4"/>
              </a:rPr>
              <a:t>https://monkeysayhi.github.io/2018/03/07/</a:t>
            </a:r>
            <a:r>
              <a:rPr lang="zh-CN" altLang="en-US" dirty="0">
                <a:hlinkClick r:id="rId4"/>
              </a:rPr>
              <a:t>浅谈</a:t>
            </a:r>
            <a:r>
              <a:rPr lang="en-US" altLang="zh-CN" dirty="0">
                <a:hlinkClick r:id="rId4"/>
              </a:rPr>
              <a:t>TCP</a:t>
            </a:r>
            <a:r>
              <a:rPr lang="zh-CN" altLang="en-US" dirty="0">
                <a:hlinkClick r:id="rId4"/>
              </a:rPr>
              <a:t>（</a:t>
            </a:r>
            <a:r>
              <a:rPr lang="en-US" altLang="zh-CN" dirty="0">
                <a:hlinkClick r:id="rId4"/>
              </a:rPr>
              <a:t>1</a:t>
            </a:r>
            <a:r>
              <a:rPr lang="zh-CN" altLang="en-US" dirty="0">
                <a:hlinkClick r:id="rId4"/>
              </a:rPr>
              <a:t>）：状态机与重传机制</a:t>
            </a:r>
            <a:r>
              <a:rPr lang="en-US" altLang="zh-CN" dirty="0">
                <a:hlinkClick r:id="rId4"/>
              </a:rPr>
              <a:t>/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8694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QUIC’s Goal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2090172"/>
            <a:ext cx="103505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QUIC is designed to meet several goals [59], including </a:t>
            </a:r>
            <a:r>
              <a:rPr lang="en-US" altLang="zh-CN" sz="2400" b="1" dirty="0" err="1">
                <a:latin typeface="+mj-lt"/>
                <a:ea typeface="微软雅黑" panose="020B0503020204020204" pitchFamily="34" charset="-122"/>
              </a:rPr>
              <a:t>deployability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, security, and reduction in handshake and head-of-line blocking delays.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The QUIC protocol combines its cryptographic and transport handshakes to minimize setup RTTs. It multiplexes multiple requests/responses over a single connection by providing each with its own stream, so that no response can be blocked by another.</a:t>
            </a:r>
            <a:endParaRPr lang="en-US" altLang="zh-CN" sz="2400" b="1" dirty="0"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906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Autofit/>
          </a:bodyPr>
          <a:lstStyle/>
          <a:p>
            <a:pPr algn="r"/>
            <a:r>
              <a:rPr lang="en-US" altLang="zh-CN" sz="4800" dirty="0"/>
              <a:t>DESIGN &amp;</a:t>
            </a:r>
            <a:br>
              <a:rPr lang="en-US" altLang="zh-CN" sz="4800" dirty="0"/>
            </a:br>
            <a:r>
              <a:rPr lang="en-US" altLang="zh-CN" sz="4800" dirty="0"/>
              <a:t>IMPLEMENTATION</a:t>
            </a:r>
            <a:endParaRPr lang="zh-CN" altLang="en-US" sz="4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318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3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24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DESIGN &amp; IMPLEMENTATION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1003252" y="1753557"/>
            <a:ext cx="103505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Connection Establishment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Stream Multiplexing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Authentication and Encryption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Loss Recovery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Flow Control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Congestion Control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NAT Rebinding and Connection Migration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QUIC Discovery for HTTPS</a:t>
            </a:r>
          </a:p>
          <a:p>
            <a:pPr marL="342900" indent="-342900">
              <a:buFontTx/>
              <a:buChar char="-"/>
            </a:pPr>
            <a:r>
              <a:rPr lang="en-US" altLang="zh-CN" sz="2800" dirty="0">
                <a:latin typeface="+mj-lt"/>
                <a:ea typeface="微软雅黑" panose="020B0503020204020204" pitchFamily="34" charset="-122"/>
              </a:rPr>
              <a:t>Open-Source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80618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048000" y="5703375"/>
            <a:ext cx="9144000" cy="108262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这里填写大标题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8" y="5608125"/>
            <a:ext cx="1014450" cy="101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Connection Establishment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08FCA-F7D7-4196-B101-15B241A65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r="2855"/>
          <a:stretch/>
        </p:blipFill>
        <p:spPr>
          <a:xfrm>
            <a:off x="4203290" y="1216741"/>
            <a:ext cx="7860890" cy="50235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7820" y="2313997"/>
            <a:ext cx="4306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Annotations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Inchoate client hello (CHLO)</a:t>
            </a: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Reject (REJ)</a:t>
            </a: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Server hello (SHLO)</a:t>
            </a:r>
          </a:p>
          <a:p>
            <a:pPr marL="457200" indent="-457200">
              <a:buFontTx/>
              <a:buChar char="-"/>
            </a:pP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457200" indent="-457200">
              <a:buFontTx/>
              <a:buChar char="-"/>
            </a:pP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An origin is identified by the set of URI scheme, hostname, and port number.</a:t>
            </a:r>
          </a:p>
        </p:txBody>
      </p:sp>
    </p:spTree>
    <p:extLst>
      <p:ext uri="{BB962C8B-B14F-4D97-AF65-F5344CB8AC3E}">
        <p14:creationId xmlns:p14="http://schemas.microsoft.com/office/powerpoint/2010/main" val="3748772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Connection Establishment</a:t>
            </a:r>
          </a:p>
        </p:txBody>
      </p:sp>
      <p:sp>
        <p:nvSpPr>
          <p:cNvPr id="12" name="矩形 11"/>
          <p:cNvSpPr/>
          <p:nvPr/>
        </p:nvSpPr>
        <p:spPr>
          <a:xfrm>
            <a:off x="1095824" y="1738810"/>
            <a:ext cx="1048903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REJ Message from Server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Server’s long-term Diffie-Hellman public value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 certificate chain authenticating the server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 signature of the server config using the private key from the leaf certificate of the chain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 source-address token: an authenticated-encryption block that contains the client’s publicly visible IP address (as seen at the server) and a timestamp by the server.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The client sends this token back to the server in later handshakes, demonstrating ownership of its IP address. </a:t>
            </a:r>
          </a:p>
        </p:txBody>
      </p:sp>
    </p:spTree>
    <p:extLst>
      <p:ext uri="{BB962C8B-B14F-4D97-AF65-F5344CB8AC3E}">
        <p14:creationId xmlns:p14="http://schemas.microsoft.com/office/powerpoint/2010/main" val="1392550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Connection Establishment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08FCA-F7D7-4196-B101-15B241A65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r="2855"/>
          <a:stretch/>
        </p:blipFill>
        <p:spPr>
          <a:xfrm>
            <a:off x="4203290" y="1216741"/>
            <a:ext cx="7860890" cy="50235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7820" y="2313997"/>
            <a:ext cx="4306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Annotations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Inchoate client hello (CHLO)</a:t>
            </a: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Reject (REJ)</a:t>
            </a:r>
          </a:p>
          <a:p>
            <a:pPr marL="457200" indent="-457200">
              <a:buFontTx/>
              <a:buChar char="-"/>
            </a:pP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Server hello (SHLO)</a:t>
            </a:r>
          </a:p>
          <a:p>
            <a:pPr marL="457200" indent="-457200">
              <a:buFontTx/>
              <a:buChar char="-"/>
            </a:pP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marL="457200" indent="-457200">
              <a:buFontTx/>
              <a:buChar char="-"/>
            </a:pP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An origin is identified by the set of URI scheme, hostname, and port number.</a:t>
            </a:r>
          </a:p>
        </p:txBody>
      </p:sp>
    </p:spTree>
    <p:extLst>
      <p:ext uri="{BB962C8B-B14F-4D97-AF65-F5344CB8AC3E}">
        <p14:creationId xmlns:p14="http://schemas.microsoft.com/office/powerpoint/2010/main" val="2670451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Connection Establishment</a:t>
            </a:r>
          </a:p>
        </p:txBody>
      </p:sp>
      <p:sp>
        <p:nvSpPr>
          <p:cNvPr id="12" name="矩形 11"/>
          <p:cNvSpPr/>
          <p:nvPr/>
        </p:nvSpPr>
        <p:spPr>
          <a:xfrm>
            <a:off x="480314" y="1048855"/>
            <a:ext cx="1148899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Version Negotiation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 QUIC client proposes a version to use for the connection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in the first packet of the connection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and encodes the rest of the handshake using the proposed version. If the server does not speak the client-chosen version, it forces version negotiation by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sending back a Version Negotiation packet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the client carrying all of the server’s supported versions,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causing a round trip of delay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before connection establishment.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This mechanism eliminates round-trip latency when the client’s optimistically-chosen version is spoken by the server, and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incentivizes servers to not lag behind clients in deployment of newer versions. 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prevent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downgrade attacks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, the initial version requested by the client and the list of versions supported by the server are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both fed into the key-derivation function at both the client and the server while generating the final keys.</a:t>
            </a:r>
          </a:p>
        </p:txBody>
      </p:sp>
    </p:spTree>
    <p:extLst>
      <p:ext uri="{BB962C8B-B14F-4D97-AF65-F5344CB8AC3E}">
        <p14:creationId xmlns:p14="http://schemas.microsoft.com/office/powerpoint/2010/main" val="55393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Stream Multiplexing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535361-681C-430D-AE4E-29CE7FCC5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r="4372"/>
          <a:stretch/>
        </p:blipFill>
        <p:spPr>
          <a:xfrm>
            <a:off x="3871451" y="986400"/>
            <a:ext cx="8244348" cy="559061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5304" y="1414346"/>
            <a:ext cx="364776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Applications commonly multiplex units of data within TCP’s single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bytestream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 abstraction. </a:t>
            </a: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To avoid head-of-line blocking due to TCP’s sequential delivery, QUIC supports multiple streams within a connection, ensuring that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 lost UDP packet only impacts those streams whose data was carried in that packet.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E71D30-FFA9-42C5-97BA-EB2F3BD367C3}"/>
              </a:ext>
            </a:extLst>
          </p:cNvPr>
          <p:cNvSpPr txBox="1"/>
          <p:nvPr/>
        </p:nvSpPr>
        <p:spPr>
          <a:xfrm>
            <a:off x="4725422" y="6353261"/>
            <a:ext cx="4799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Padding Oracle Attack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7204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Stream Multiplexing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latin typeface="+mj-lt"/>
                <a:ea typeface="微软雅黑" panose="020B0503020204020204" pitchFamily="34" charset="-122"/>
              </a:rPr>
              <a:t>Packet Types and Formats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QUIC has Special Packets and Regular Packets. There are two types of Special Packets: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Version Negotiation Packets and Public Reset Packets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, and regular packets containing frames.</a:t>
            </a:r>
          </a:p>
          <a:p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All QUIC packets should be sized to fit within the path’s MTU to avoid IP fragmentation. The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current QUIC implementation uses a 1350-byte maximum QUIC packet size for IPv6, 1370 for IPv4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. Both sizes are without IP and UDP overhead.</a:t>
            </a:r>
          </a:p>
          <a:p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b="1" i="1" dirty="0">
                <a:latin typeface="+mj-lt"/>
                <a:ea typeface="微软雅黑" panose="020B0503020204020204" pitchFamily="34" charset="-122"/>
              </a:rPr>
              <a:t>Frame Types and Formats</a:t>
            </a:r>
          </a:p>
          <a:p>
            <a:endParaRPr lang="en-US" altLang="zh-CN" sz="2400" b="1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QUIC Frame Packets are populated by frames,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which have a Frame Type byte, which itself has a type-dependent interpretation, followed by type-dependent frame header fields. </a:t>
            </a:r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All frames are contained within single QUIC Packets and no frame can span across a QUIC Packet boundary.</a:t>
            </a:r>
          </a:p>
        </p:txBody>
      </p:sp>
    </p:spTree>
    <p:extLst>
      <p:ext uri="{BB962C8B-B14F-4D97-AF65-F5344CB8AC3E}">
        <p14:creationId xmlns:p14="http://schemas.microsoft.com/office/powerpoint/2010/main" val="1920379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Stream Multiplexing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6F9A88-C057-4A6E-945B-CF2A439BA511}"/>
              </a:ext>
            </a:extLst>
          </p:cNvPr>
          <p:cNvSpPr/>
          <p:nvPr/>
        </p:nvSpPr>
        <p:spPr>
          <a:xfrm>
            <a:off x="724156" y="1485133"/>
            <a:ext cx="10739597" cy="42099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6E90C5-7BB3-44CE-A9A2-8C455BA31D1F}"/>
              </a:ext>
            </a:extLst>
          </p:cNvPr>
          <p:cNvGrpSpPr/>
          <p:nvPr/>
        </p:nvGrpSpPr>
        <p:grpSpPr>
          <a:xfrm>
            <a:off x="724156" y="5785291"/>
            <a:ext cx="10850429" cy="461665"/>
            <a:chOff x="724156" y="5785291"/>
            <a:chExt cx="10850429" cy="46166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1135512-3237-4103-9CD8-1724AE6D7A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156" y="6210556"/>
              <a:ext cx="107395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45EEF60-F2F5-43DC-BA86-6E8E0B3A5A3D}"/>
                </a:ext>
              </a:extLst>
            </p:cNvPr>
            <p:cNvSpPr txBox="1"/>
            <p:nvPr/>
          </p:nvSpPr>
          <p:spPr>
            <a:xfrm>
              <a:off x="10699263" y="5785291"/>
              <a:ext cx="87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Time</a:t>
              </a:r>
              <a:endParaRPr lang="zh-CN" altLang="en-US" sz="2400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61E43A6-E53C-4431-97E7-AAAB98987842}"/>
              </a:ext>
            </a:extLst>
          </p:cNvPr>
          <p:cNvGrpSpPr/>
          <p:nvPr/>
        </p:nvGrpSpPr>
        <p:grpSpPr>
          <a:xfrm>
            <a:off x="1384179" y="1852391"/>
            <a:ext cx="2059497" cy="1091482"/>
            <a:chOff x="1660626" y="1948703"/>
            <a:chExt cx="2450266" cy="127523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BA2D08-970F-4D62-AD93-9A25C123839B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1</a:t>
              </a:r>
              <a:endParaRPr lang="zh-CN" altLang="en-US" sz="20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2AB88C2-45D1-4B57-9B55-940B8835A373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A Offset 1</a:t>
              </a:r>
              <a:endParaRPr lang="zh-CN" altLang="en-US" sz="20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A4650E-D8FC-4B21-87B5-B83C590148CA}"/>
                </a:ext>
              </a:extLst>
            </p:cNvPr>
            <p:cNvSpPr/>
            <p:nvPr/>
          </p:nvSpPr>
          <p:spPr>
            <a:xfrm>
              <a:off x="1660626" y="2794092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B Offset 1</a:t>
              </a:r>
              <a:endParaRPr lang="zh-CN" altLang="en-US" sz="20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22B26FB-06ED-4E87-BF1B-A1817873E296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Success</a:t>
              </a:r>
              <a:endParaRPr lang="zh-CN" altLang="en-US" sz="20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3E055F-DD82-4A34-9599-5C02816EA23A}"/>
              </a:ext>
            </a:extLst>
          </p:cNvPr>
          <p:cNvGrpSpPr/>
          <p:nvPr/>
        </p:nvGrpSpPr>
        <p:grpSpPr>
          <a:xfrm>
            <a:off x="3443676" y="3107357"/>
            <a:ext cx="2059497" cy="1091482"/>
            <a:chOff x="1660626" y="1948703"/>
            <a:chExt cx="2450266" cy="127523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A476E1A-88B9-4DF5-8D06-534B20E469BC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2</a:t>
              </a:r>
              <a:endParaRPr lang="zh-CN" altLang="en-US" sz="20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C9C118-BB98-41EC-B7EB-C7AAE324730E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B Offset 2</a:t>
              </a:r>
              <a:endParaRPr lang="zh-CN" altLang="en-US" sz="2000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0A7992D-3559-47FE-BCA0-9E7130D92513}"/>
                </a:ext>
              </a:extLst>
            </p:cNvPr>
            <p:cNvSpPr/>
            <p:nvPr/>
          </p:nvSpPr>
          <p:spPr>
            <a:xfrm>
              <a:off x="1660626" y="2794092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C Offset 3</a:t>
              </a:r>
              <a:endParaRPr lang="zh-CN" altLang="en-US" sz="20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A98DFC9-DB4B-40B2-ADC1-65FD0FA4F2C3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Fail</a:t>
              </a:r>
              <a:endParaRPr lang="zh-CN" altLang="en-US" sz="20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CFB25BE-8CA8-4231-B753-651B8DB3A3E0}"/>
              </a:ext>
            </a:extLst>
          </p:cNvPr>
          <p:cNvGrpSpPr/>
          <p:nvPr/>
        </p:nvGrpSpPr>
        <p:grpSpPr>
          <a:xfrm>
            <a:off x="5503173" y="4478752"/>
            <a:ext cx="2059497" cy="731896"/>
            <a:chOff x="1660626" y="1948703"/>
            <a:chExt cx="2450266" cy="85511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CC51B0-105C-4F44-9353-FCA71C19C3E6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3</a:t>
              </a:r>
              <a:endParaRPr lang="zh-CN" altLang="en-US" sz="20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3B7F973-1B74-46AE-AA1A-68D8E8854549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A Offset 2</a:t>
              </a:r>
              <a:endParaRPr lang="zh-CN" altLang="en-US" sz="20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D78276B-5D90-43AF-9BD4-B28C35FF5274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Success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936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Stream Multiplexing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6F9A88-C057-4A6E-945B-CF2A439BA511}"/>
              </a:ext>
            </a:extLst>
          </p:cNvPr>
          <p:cNvSpPr/>
          <p:nvPr/>
        </p:nvSpPr>
        <p:spPr>
          <a:xfrm>
            <a:off x="724156" y="1485133"/>
            <a:ext cx="10739597" cy="42099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6E90C5-7BB3-44CE-A9A2-8C455BA31D1F}"/>
              </a:ext>
            </a:extLst>
          </p:cNvPr>
          <p:cNvGrpSpPr/>
          <p:nvPr/>
        </p:nvGrpSpPr>
        <p:grpSpPr>
          <a:xfrm>
            <a:off x="724156" y="5785291"/>
            <a:ext cx="10850429" cy="461665"/>
            <a:chOff x="724156" y="5785291"/>
            <a:chExt cx="10850429" cy="46166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1135512-3237-4103-9CD8-1724AE6D7A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156" y="6210556"/>
              <a:ext cx="1073959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45EEF60-F2F5-43DC-BA86-6E8E0B3A5A3D}"/>
                </a:ext>
              </a:extLst>
            </p:cNvPr>
            <p:cNvSpPr txBox="1"/>
            <p:nvPr/>
          </p:nvSpPr>
          <p:spPr>
            <a:xfrm>
              <a:off x="10699263" y="5785291"/>
              <a:ext cx="87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Time</a:t>
              </a:r>
              <a:endParaRPr lang="zh-CN" altLang="en-US" sz="2400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13E055F-DD82-4A34-9599-5C02816EA23A}"/>
              </a:ext>
            </a:extLst>
          </p:cNvPr>
          <p:cNvGrpSpPr/>
          <p:nvPr/>
        </p:nvGrpSpPr>
        <p:grpSpPr>
          <a:xfrm>
            <a:off x="3431401" y="1756266"/>
            <a:ext cx="2059497" cy="1091482"/>
            <a:chOff x="1660626" y="1948703"/>
            <a:chExt cx="2450266" cy="127523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A476E1A-88B9-4DF5-8D06-534B20E469BC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2</a:t>
              </a:r>
              <a:endParaRPr lang="zh-CN" altLang="en-US" sz="20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C9C118-BB98-41EC-B7EB-C7AAE324730E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B Offset 2</a:t>
              </a:r>
              <a:endParaRPr lang="zh-CN" altLang="en-US" sz="2000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0A7992D-3559-47FE-BCA0-9E7130D92513}"/>
                </a:ext>
              </a:extLst>
            </p:cNvPr>
            <p:cNvSpPr/>
            <p:nvPr/>
          </p:nvSpPr>
          <p:spPr>
            <a:xfrm>
              <a:off x="1660626" y="2794092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C Offset 3</a:t>
              </a:r>
              <a:endParaRPr lang="zh-CN" altLang="en-US" sz="20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A98DFC9-DB4B-40B2-ADC1-65FD0FA4F2C3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Fail</a:t>
              </a:r>
              <a:endParaRPr lang="zh-CN" altLang="en-US" sz="20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CFB25BE-8CA8-4231-B753-651B8DB3A3E0}"/>
              </a:ext>
            </a:extLst>
          </p:cNvPr>
          <p:cNvGrpSpPr/>
          <p:nvPr/>
        </p:nvGrpSpPr>
        <p:grpSpPr>
          <a:xfrm>
            <a:off x="5490898" y="3081039"/>
            <a:ext cx="2059497" cy="731896"/>
            <a:chOff x="1660626" y="1948703"/>
            <a:chExt cx="2450266" cy="85511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CC51B0-105C-4F44-9353-FCA71C19C3E6}"/>
                </a:ext>
              </a:extLst>
            </p:cNvPr>
            <p:cNvSpPr/>
            <p:nvPr/>
          </p:nvSpPr>
          <p:spPr>
            <a:xfrm>
              <a:off x="1660626" y="1948704"/>
              <a:ext cx="1262328" cy="4298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3</a:t>
              </a:r>
              <a:endParaRPr lang="zh-CN" altLang="en-US" sz="20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3B7F973-1B74-46AE-AA1A-68D8E8854549}"/>
                </a:ext>
              </a:extLst>
            </p:cNvPr>
            <p:cNvSpPr/>
            <p:nvPr/>
          </p:nvSpPr>
          <p:spPr>
            <a:xfrm>
              <a:off x="1660626" y="2373969"/>
              <a:ext cx="2450266" cy="42984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A Offset 2</a:t>
              </a:r>
              <a:endParaRPr lang="zh-CN" altLang="en-US" sz="2000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D78276B-5D90-43AF-9BD4-B28C35FF5274}"/>
                </a:ext>
              </a:extLst>
            </p:cNvPr>
            <p:cNvSpPr/>
            <p:nvPr/>
          </p:nvSpPr>
          <p:spPr>
            <a:xfrm>
              <a:off x="2922954" y="1948703"/>
              <a:ext cx="1187938" cy="4298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Success</a:t>
              </a:r>
              <a:endParaRPr lang="zh-CN" altLang="en-US" sz="2000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D77DDFE-1FFE-4E4E-BB10-A42B8A57E259}"/>
              </a:ext>
            </a:extLst>
          </p:cNvPr>
          <p:cNvGrpSpPr/>
          <p:nvPr/>
        </p:nvGrpSpPr>
        <p:grpSpPr>
          <a:xfrm>
            <a:off x="7550395" y="4007337"/>
            <a:ext cx="2059498" cy="1463793"/>
            <a:chOff x="6815015" y="4203456"/>
            <a:chExt cx="2059498" cy="146379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0F1866-DD9A-4859-AF64-D032EF8ACB4D}"/>
                </a:ext>
              </a:extLst>
            </p:cNvPr>
            <p:cNvSpPr/>
            <p:nvPr/>
          </p:nvSpPr>
          <p:spPr>
            <a:xfrm>
              <a:off x="6815016" y="4203457"/>
              <a:ext cx="1061012" cy="367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Packet 4</a:t>
              </a:r>
              <a:endParaRPr lang="zh-CN" altLang="en-US" sz="20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4573450-37AE-45A8-8C95-96CD384AEE55}"/>
                </a:ext>
              </a:extLst>
            </p:cNvPr>
            <p:cNvSpPr/>
            <p:nvPr/>
          </p:nvSpPr>
          <p:spPr>
            <a:xfrm>
              <a:off x="6815016" y="4567444"/>
              <a:ext cx="2059497" cy="3679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A Offset 3</a:t>
              </a:r>
              <a:endParaRPr lang="zh-CN" altLang="en-US" sz="2000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E42D84F-BD0E-4A7B-8076-94D2FF1F5018}"/>
                </a:ext>
              </a:extLst>
            </p:cNvPr>
            <p:cNvSpPr/>
            <p:nvPr/>
          </p:nvSpPr>
          <p:spPr>
            <a:xfrm>
              <a:off x="6815016" y="4927029"/>
              <a:ext cx="2059497" cy="3679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B Offset 2</a:t>
              </a:r>
              <a:endParaRPr lang="zh-CN" altLang="en-US" sz="20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0FEFC70-89BA-413B-ACD3-B14C90DBA0B8}"/>
                </a:ext>
              </a:extLst>
            </p:cNvPr>
            <p:cNvSpPr/>
            <p:nvPr/>
          </p:nvSpPr>
          <p:spPr>
            <a:xfrm>
              <a:off x="7876028" y="4203456"/>
              <a:ext cx="998485" cy="36790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Success</a:t>
              </a:r>
              <a:endParaRPr lang="zh-CN" altLang="en-US" sz="20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3BB919B-D83D-4C06-A96C-8C9DBDBC3C77}"/>
                </a:ext>
              </a:extLst>
            </p:cNvPr>
            <p:cNvSpPr/>
            <p:nvPr/>
          </p:nvSpPr>
          <p:spPr>
            <a:xfrm>
              <a:off x="6815015" y="5299340"/>
              <a:ext cx="2059497" cy="3679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2000" dirty="0"/>
                <a:t>Stream C Offset 3</a:t>
              </a:r>
              <a:endParaRPr lang="zh-CN" altLang="en-US" sz="2000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BA05C72-07EE-4FB7-838C-87E72AC50EFA}"/>
              </a:ext>
            </a:extLst>
          </p:cNvPr>
          <p:cNvSpPr txBox="1"/>
          <p:nvPr/>
        </p:nvSpPr>
        <p:spPr>
          <a:xfrm>
            <a:off x="9609892" y="4726508"/>
            <a:ext cx="1377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Retransmit</a:t>
            </a:r>
          </a:p>
          <a:p>
            <a:r>
              <a:rPr lang="en-US" altLang="zh-CN" sz="2000" dirty="0"/>
              <a:t>Retransmit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B0F4326-C888-4393-914E-9D4753FFC45C}"/>
              </a:ext>
            </a:extLst>
          </p:cNvPr>
          <p:cNvSpPr txBox="1"/>
          <p:nvPr/>
        </p:nvSpPr>
        <p:spPr>
          <a:xfrm>
            <a:off x="7550395" y="3434373"/>
            <a:ext cx="2704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Did not been blocked</a:t>
            </a:r>
          </a:p>
        </p:txBody>
      </p:sp>
    </p:spTree>
    <p:extLst>
      <p:ext uri="{BB962C8B-B14F-4D97-AF65-F5344CB8AC3E}">
        <p14:creationId xmlns:p14="http://schemas.microsoft.com/office/powerpoint/2010/main" val="1632963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Authentication and Encryption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Cryptography - Diffie-Hellman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5BC8F-F7EF-4338-8D31-D517FC043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5" y="1904594"/>
            <a:ext cx="4725580" cy="4403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B9EB2B-510A-499A-A24C-5776E3440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99" y="1705842"/>
            <a:ext cx="5503846" cy="48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90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Authentication and Encryption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Proof of Diffie-Hellman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C6D887-4480-4482-8249-8391367D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58" y="2146412"/>
            <a:ext cx="10362483" cy="3907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F588B0-2450-4F0F-9AD8-F80BC623E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445" y="303056"/>
            <a:ext cx="4391133" cy="29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82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0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Authentication and Encryption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608FCA-F7D7-4196-B101-15B241A65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r="2855"/>
          <a:stretch/>
        </p:blipFill>
        <p:spPr>
          <a:xfrm>
            <a:off x="206754" y="1641107"/>
            <a:ext cx="6564227" cy="41949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CC950BD-66F6-4C25-A556-78C7F0836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981" y="1374324"/>
            <a:ext cx="5421019" cy="47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6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Loss Recovery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Proof of Diffie-Hellman </a:t>
            </a:r>
          </a:p>
        </p:txBody>
      </p:sp>
    </p:spTree>
    <p:extLst>
      <p:ext uri="{BB962C8B-B14F-4D97-AF65-F5344CB8AC3E}">
        <p14:creationId xmlns:p14="http://schemas.microsoft.com/office/powerpoint/2010/main" val="3000322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Flow Control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Proof of Diffie-Hellman </a:t>
            </a:r>
          </a:p>
        </p:txBody>
      </p:sp>
    </p:spTree>
    <p:extLst>
      <p:ext uri="{BB962C8B-B14F-4D97-AF65-F5344CB8AC3E}">
        <p14:creationId xmlns:p14="http://schemas.microsoft.com/office/powerpoint/2010/main" val="2679999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Congestion Control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Proof of Diffie-Hellman </a:t>
            </a:r>
          </a:p>
        </p:txBody>
      </p:sp>
    </p:spTree>
    <p:extLst>
      <p:ext uri="{BB962C8B-B14F-4D97-AF65-F5344CB8AC3E}">
        <p14:creationId xmlns:p14="http://schemas.microsoft.com/office/powerpoint/2010/main" val="2774630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NAT Rebinding and Connection Migration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Proof of Diffie-Hellman </a:t>
            </a:r>
          </a:p>
        </p:txBody>
      </p:sp>
    </p:spTree>
    <p:extLst>
      <p:ext uri="{BB962C8B-B14F-4D97-AF65-F5344CB8AC3E}">
        <p14:creationId xmlns:p14="http://schemas.microsoft.com/office/powerpoint/2010/main" val="2566047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QUIC Discovery for HTTPS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Proof of Diffie-Hellman </a:t>
            </a:r>
          </a:p>
        </p:txBody>
      </p:sp>
    </p:spTree>
    <p:extLst>
      <p:ext uri="{BB962C8B-B14F-4D97-AF65-F5344CB8AC3E}">
        <p14:creationId xmlns:p14="http://schemas.microsoft.com/office/powerpoint/2010/main" val="2355602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Open-Source Implementation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503949" y="1124089"/>
            <a:ext cx="11441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微软雅黑" panose="020B0503020204020204" pitchFamily="34" charset="-122"/>
              </a:rPr>
              <a:t>Proof of Diffie-Hellman </a:t>
            </a:r>
          </a:p>
        </p:txBody>
      </p:sp>
    </p:spTree>
    <p:extLst>
      <p:ext uri="{BB962C8B-B14F-4D97-AF65-F5344CB8AC3E}">
        <p14:creationId xmlns:p14="http://schemas.microsoft.com/office/powerpoint/2010/main" val="231974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平行信息罗列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81514" y="4363271"/>
            <a:ext cx="2088000" cy="450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0" name="矩形 9"/>
          <p:cNvSpPr/>
          <p:nvPr/>
        </p:nvSpPr>
        <p:spPr>
          <a:xfrm>
            <a:off x="5057976" y="4363271"/>
            <a:ext cx="2088000" cy="450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1" name="矩形 10"/>
          <p:cNvSpPr/>
          <p:nvPr/>
        </p:nvSpPr>
        <p:spPr>
          <a:xfrm>
            <a:off x="8334438" y="4363271"/>
            <a:ext cx="2088000" cy="450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717514" y="4699295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93956" y="4699295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277730" y="4699296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22874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99336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75798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1554" y="2275271"/>
            <a:ext cx="2087960" cy="2088000"/>
          </a:xfrm>
          <a:prstGeom prst="rect">
            <a:avLst/>
          </a:prstGeom>
          <a:solidFill>
            <a:srgbClr val="7E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</a:p>
        </p:txBody>
      </p:sp>
      <p:sp>
        <p:nvSpPr>
          <p:cNvPr id="18" name="矩形 17"/>
          <p:cNvSpPr/>
          <p:nvPr/>
        </p:nvSpPr>
        <p:spPr>
          <a:xfrm>
            <a:off x="5058016" y="2275271"/>
            <a:ext cx="2087960" cy="2088000"/>
          </a:xfrm>
          <a:prstGeom prst="rect">
            <a:avLst/>
          </a:prstGeom>
          <a:solidFill>
            <a:srgbClr val="7E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</a:p>
        </p:txBody>
      </p:sp>
      <p:sp>
        <p:nvSpPr>
          <p:cNvPr id="19" name="矩形 18"/>
          <p:cNvSpPr/>
          <p:nvPr/>
        </p:nvSpPr>
        <p:spPr>
          <a:xfrm>
            <a:off x="8341750" y="2275271"/>
            <a:ext cx="2087960" cy="2088000"/>
          </a:xfrm>
          <a:prstGeom prst="rect">
            <a:avLst/>
          </a:prstGeom>
          <a:solidFill>
            <a:srgbClr val="7E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95824" y="212033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2583" y="2120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" name="矩形 2"/>
          <p:cNvSpPr/>
          <p:nvPr/>
        </p:nvSpPr>
        <p:spPr>
          <a:xfrm>
            <a:off x="2142583" y="248966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排位信息罗列</a:t>
            </a:r>
          </a:p>
        </p:txBody>
      </p:sp>
      <p:sp>
        <p:nvSpPr>
          <p:cNvPr id="23" name="矩形 22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096000" y="2115593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42759" y="21155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27" name="矩形 26"/>
          <p:cNvSpPr/>
          <p:nvPr/>
        </p:nvSpPr>
        <p:spPr>
          <a:xfrm>
            <a:off x="7142759" y="2484925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95824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2583" y="43884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0" name="矩形 29"/>
          <p:cNvSpPr/>
          <p:nvPr/>
        </p:nvSpPr>
        <p:spPr>
          <a:xfrm>
            <a:off x="2142583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096000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42759" y="43884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3" name="矩形 32"/>
          <p:cNvSpPr/>
          <p:nvPr/>
        </p:nvSpPr>
        <p:spPr>
          <a:xfrm>
            <a:off x="7142759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128529"/>
            <a:ext cx="12192000" cy="1659581"/>
          </a:xfrm>
          <a:prstGeom prst="rect">
            <a:avLst/>
          </a:prstGeom>
          <a:solidFill>
            <a:srgbClr val="7E6C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案例理论结合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1645021" y="2031688"/>
            <a:ext cx="775863" cy="900000"/>
            <a:chOff x="838200" y="2184274"/>
            <a:chExt cx="620690" cy="720000"/>
          </a:xfrm>
        </p:grpSpPr>
        <p:sp>
          <p:nvSpPr>
            <p:cNvPr id="7" name="六边形 6"/>
            <p:cNvSpPr>
              <a:spLocks noChangeAspect="1"/>
            </p:cNvSpPr>
            <p:nvPr/>
          </p:nvSpPr>
          <p:spPr>
            <a:xfrm rot="5400000">
              <a:off x="788545" y="2233929"/>
              <a:ext cx="720000" cy="620690"/>
            </a:xfrm>
            <a:prstGeom prst="hexagon">
              <a:avLst/>
            </a:prstGeom>
            <a:solidFill>
              <a:srgbClr val="7E6C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22"/>
            <p:cNvSpPr>
              <a:spLocks noChangeAspect="1" noEditPoints="1"/>
            </p:cNvSpPr>
            <p:nvPr/>
          </p:nvSpPr>
          <p:spPr bwMode="auto">
            <a:xfrm>
              <a:off x="1034544" y="2382274"/>
              <a:ext cx="228001" cy="324000"/>
            </a:xfrm>
            <a:custGeom>
              <a:avLst/>
              <a:gdLst>
                <a:gd name="T0" fmla="*/ 20 w 40"/>
                <a:gd name="T1" fmla="*/ 0 h 57"/>
                <a:gd name="T2" fmla="*/ 0 w 40"/>
                <a:gd name="T3" fmla="*/ 20 h 57"/>
                <a:gd name="T4" fmla="*/ 8 w 40"/>
                <a:gd name="T5" fmla="*/ 37 h 57"/>
                <a:gd name="T6" fmla="*/ 16 w 40"/>
                <a:gd name="T7" fmla="*/ 53 h 57"/>
                <a:gd name="T8" fmla="*/ 23 w 40"/>
                <a:gd name="T9" fmla="*/ 53 h 57"/>
                <a:gd name="T10" fmla="*/ 32 w 40"/>
                <a:gd name="T11" fmla="*/ 37 h 57"/>
                <a:gd name="T12" fmla="*/ 40 w 40"/>
                <a:gd name="T13" fmla="*/ 20 h 57"/>
                <a:gd name="T14" fmla="*/ 20 w 40"/>
                <a:gd name="T15" fmla="*/ 0 h 57"/>
                <a:gd name="T16" fmla="*/ 20 w 40"/>
                <a:gd name="T17" fmla="*/ 32 h 57"/>
                <a:gd name="T18" fmla="*/ 8 w 40"/>
                <a:gd name="T19" fmla="*/ 20 h 57"/>
                <a:gd name="T20" fmla="*/ 20 w 40"/>
                <a:gd name="T21" fmla="*/ 8 h 57"/>
                <a:gd name="T22" fmla="*/ 32 w 40"/>
                <a:gd name="T23" fmla="*/ 20 h 57"/>
                <a:gd name="T24" fmla="*/ 20 w 40"/>
                <a:gd name="T25" fmla="*/ 3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57">
                  <a:moveTo>
                    <a:pt x="20" y="0"/>
                  </a:moveTo>
                  <a:cubicBezTo>
                    <a:pt x="9" y="0"/>
                    <a:pt x="0" y="10"/>
                    <a:pt x="0" y="20"/>
                  </a:cubicBezTo>
                  <a:cubicBezTo>
                    <a:pt x="0" y="26"/>
                    <a:pt x="3" y="28"/>
                    <a:pt x="8" y="37"/>
                  </a:cubicBezTo>
                  <a:cubicBezTo>
                    <a:pt x="13" y="46"/>
                    <a:pt x="16" y="53"/>
                    <a:pt x="16" y="53"/>
                  </a:cubicBezTo>
                  <a:cubicBezTo>
                    <a:pt x="18" y="57"/>
                    <a:pt x="22" y="57"/>
                    <a:pt x="23" y="53"/>
                  </a:cubicBezTo>
                  <a:cubicBezTo>
                    <a:pt x="23" y="53"/>
                    <a:pt x="27" y="46"/>
                    <a:pt x="32" y="37"/>
                  </a:cubicBezTo>
                  <a:cubicBezTo>
                    <a:pt x="37" y="28"/>
                    <a:pt x="40" y="26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lose/>
                  <a:moveTo>
                    <a:pt x="20" y="32"/>
                  </a:moveTo>
                  <a:cubicBezTo>
                    <a:pt x="13" y="32"/>
                    <a:pt x="8" y="27"/>
                    <a:pt x="8" y="20"/>
                  </a:cubicBezTo>
                  <a:cubicBezTo>
                    <a:pt x="8" y="13"/>
                    <a:pt x="13" y="8"/>
                    <a:pt x="20" y="8"/>
                  </a:cubicBezTo>
                  <a:cubicBezTo>
                    <a:pt x="27" y="8"/>
                    <a:pt x="32" y="13"/>
                    <a:pt x="32" y="20"/>
                  </a:cubicBezTo>
                  <a:cubicBezTo>
                    <a:pt x="32" y="27"/>
                    <a:pt x="27" y="32"/>
                    <a:pt x="20" y="32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1645021" y="3663641"/>
            <a:ext cx="775863" cy="900000"/>
            <a:chOff x="838200" y="3505438"/>
            <a:chExt cx="620690" cy="720000"/>
          </a:xfrm>
        </p:grpSpPr>
        <p:sp>
          <p:nvSpPr>
            <p:cNvPr id="10" name="六边形 9"/>
            <p:cNvSpPr>
              <a:spLocks noChangeAspect="1"/>
            </p:cNvSpPr>
            <p:nvPr/>
          </p:nvSpPr>
          <p:spPr>
            <a:xfrm rot="5400000">
              <a:off x="788545" y="3555093"/>
              <a:ext cx="720000" cy="620690"/>
            </a:xfrm>
            <a:prstGeom prst="hexagon">
              <a:avLst/>
            </a:prstGeom>
            <a:solidFill>
              <a:srgbClr val="685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4"/>
            <p:cNvSpPr>
              <a:spLocks noChangeAspect="1"/>
            </p:cNvSpPr>
            <p:nvPr/>
          </p:nvSpPr>
          <p:spPr bwMode="auto">
            <a:xfrm>
              <a:off x="993966" y="3703438"/>
              <a:ext cx="268579" cy="324000"/>
            </a:xfrm>
            <a:custGeom>
              <a:avLst/>
              <a:gdLst>
                <a:gd name="T0" fmla="*/ 17 w 53"/>
                <a:gd name="T1" fmla="*/ 48 h 64"/>
                <a:gd name="T2" fmla="*/ 11 w 53"/>
                <a:gd name="T3" fmla="*/ 46 h 64"/>
                <a:gd name="T4" fmla="*/ 0 w 53"/>
                <a:gd name="T5" fmla="*/ 55 h 64"/>
                <a:gd name="T6" fmla="*/ 11 w 53"/>
                <a:gd name="T7" fmla="*/ 64 h 64"/>
                <a:gd name="T8" fmla="*/ 21 w 53"/>
                <a:gd name="T9" fmla="*/ 55 h 64"/>
                <a:gd name="T10" fmla="*/ 21 w 53"/>
                <a:gd name="T11" fmla="*/ 27 h 64"/>
                <a:gd name="T12" fmla="*/ 49 w 53"/>
                <a:gd name="T13" fmla="*/ 14 h 64"/>
                <a:gd name="T14" fmla="*/ 49 w 53"/>
                <a:gd name="T15" fmla="*/ 43 h 64"/>
                <a:gd name="T16" fmla="*/ 44 w 53"/>
                <a:gd name="T17" fmla="*/ 41 h 64"/>
                <a:gd name="T18" fmla="*/ 33 w 53"/>
                <a:gd name="T19" fmla="*/ 50 h 64"/>
                <a:gd name="T20" fmla="*/ 43 w 53"/>
                <a:gd name="T21" fmla="*/ 59 h 64"/>
                <a:gd name="T22" fmla="*/ 53 w 53"/>
                <a:gd name="T23" fmla="*/ 50 h 64"/>
                <a:gd name="T24" fmla="*/ 53 w 53"/>
                <a:gd name="T25" fmla="*/ 0 h 64"/>
                <a:gd name="T26" fmla="*/ 17 w 53"/>
                <a:gd name="T27" fmla="*/ 18 h 64"/>
                <a:gd name="T28" fmla="*/ 17 w 53"/>
                <a:gd name="T2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4">
                  <a:moveTo>
                    <a:pt x="17" y="48"/>
                  </a:moveTo>
                  <a:cubicBezTo>
                    <a:pt x="13" y="46"/>
                    <a:pt x="14" y="46"/>
                    <a:pt x="11" y="46"/>
                  </a:cubicBezTo>
                  <a:cubicBezTo>
                    <a:pt x="5" y="46"/>
                    <a:pt x="0" y="50"/>
                    <a:pt x="0" y="55"/>
                  </a:cubicBezTo>
                  <a:cubicBezTo>
                    <a:pt x="0" y="60"/>
                    <a:pt x="4" y="64"/>
                    <a:pt x="11" y="64"/>
                  </a:cubicBezTo>
                  <a:cubicBezTo>
                    <a:pt x="17" y="64"/>
                    <a:pt x="21" y="60"/>
                    <a:pt x="21" y="55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5" y="42"/>
                    <a:pt x="46" y="41"/>
                    <a:pt x="44" y="41"/>
                  </a:cubicBezTo>
                  <a:cubicBezTo>
                    <a:pt x="37" y="41"/>
                    <a:pt x="33" y="45"/>
                    <a:pt x="33" y="50"/>
                  </a:cubicBezTo>
                  <a:cubicBezTo>
                    <a:pt x="33" y="55"/>
                    <a:pt x="36" y="59"/>
                    <a:pt x="43" y="59"/>
                  </a:cubicBezTo>
                  <a:cubicBezTo>
                    <a:pt x="49" y="59"/>
                    <a:pt x="53" y="55"/>
                    <a:pt x="53" y="5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7" y="18"/>
                    <a:pt x="17" y="18"/>
                    <a:pt x="17" y="18"/>
                  </a:cubicBezTo>
                  <a:lnTo>
                    <a:pt x="17" y="4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799973" y="2066190"/>
            <a:ext cx="6592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在左边插入一个合适的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，然后在这里写一段详细的描述，展示出这个案例的内容和基本结构。甚至你还可以在右边插入一张案例相关的图片。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799972" y="3698143"/>
            <a:ext cx="6592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在左边插入一个合适的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，然后在这里写一段详细的描述，展示出这个案例的内容和基本结构。甚至你还可以在右边插入一张案例相关的图片。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39786" y="5840521"/>
            <a:ext cx="10514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这里可以写清楚案例可以表达的理论，名称、概念、基本要素等等信息都可以写在这里。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9786" y="53583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6857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理论对接</a:t>
            </a:r>
          </a:p>
        </p:txBody>
      </p:sp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95824" y="212033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2583" y="212033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ea typeface="+mj-ea"/>
              </a:rPr>
              <a:t>INTRODUCTION</a:t>
            </a:r>
            <a:endParaRPr lang="zh-CN" altLang="en-US" b="1" dirty="0"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2583" y="248966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j-lt"/>
                <a:ea typeface="+mj-ea"/>
              </a:rPr>
              <a:t>一段描述的语言，不要太长，但是超过一行会比较美观。</a:t>
            </a:r>
            <a:endParaRPr lang="en-US" altLang="zh-CN" sz="1600" dirty="0">
              <a:latin typeface="+mj-lt"/>
              <a:ea typeface="+mj-ea"/>
            </a:endParaRPr>
          </a:p>
        </p:txBody>
      </p:sp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25" name="任意多边形 24"/>
          <p:cNvSpPr/>
          <p:nvPr/>
        </p:nvSpPr>
        <p:spPr>
          <a:xfrm>
            <a:off x="6096000" y="2115593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42759" y="2115593"/>
            <a:ext cx="141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j-lt"/>
                <a:ea typeface="+mj-ea"/>
              </a:rPr>
              <a:t>WHY QUIC</a:t>
            </a:r>
            <a:endParaRPr lang="zh-CN" altLang="en-US" b="1" dirty="0">
              <a:latin typeface="+mj-lt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142759" y="2484925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j-lt"/>
                <a:ea typeface="+mj-ea"/>
              </a:rPr>
              <a:t>一段描述的语言，不要太长，但是超过一行会比较美观。</a:t>
            </a:r>
            <a:endParaRPr lang="en-US" altLang="zh-CN" sz="1600" dirty="0">
              <a:latin typeface="+mj-lt"/>
              <a:ea typeface="+mj-ea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95824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2583" y="4388401"/>
            <a:ext cx="354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j-lt"/>
                <a:ea typeface="+mj-ea"/>
              </a:rPr>
              <a:t>DESIGN &amp; IMPLEMENTATION</a:t>
            </a:r>
            <a:endParaRPr lang="zh-CN" altLang="en-US" b="1" dirty="0">
              <a:latin typeface="+mj-lt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42583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j-lt"/>
                <a:ea typeface="+mj-ea"/>
              </a:rPr>
              <a:t>一段描述的语言，不要太长，但是超过一行会比较美观。</a:t>
            </a:r>
            <a:endParaRPr lang="en-US" altLang="zh-CN" sz="1600" dirty="0">
              <a:latin typeface="+mj-lt"/>
              <a:ea typeface="+mj-ea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096000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42759" y="4388401"/>
            <a:ext cx="356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j-lt"/>
                <a:ea typeface="+mj-ea"/>
              </a:rPr>
              <a:t>EXPERIMENT &amp; EXPERIENCE</a:t>
            </a:r>
            <a:endParaRPr lang="zh-CN" altLang="en-US" b="1" dirty="0">
              <a:latin typeface="+mj-lt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142759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j-lt"/>
                <a:ea typeface="+mj-ea"/>
              </a:rPr>
              <a:t>一段描述的语言，不要太长，但是超过一行会比较美观。</a:t>
            </a:r>
            <a:endParaRPr lang="en-US" altLang="zh-CN" sz="1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1471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总结类型罗列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250957" y="1838734"/>
            <a:ext cx="1440000" cy="144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4002126" y="1838734"/>
            <a:ext cx="1440000" cy="1440000"/>
          </a:xfrm>
          <a:prstGeom prst="ellipse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6761382" y="1838734"/>
            <a:ext cx="1440000" cy="144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9504461" y="1838734"/>
            <a:ext cx="1440000" cy="1440000"/>
          </a:xfrm>
          <a:prstGeom prst="ellipse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497126" y="2361495"/>
            <a:ext cx="450000" cy="394479"/>
            <a:chOff x="4395788" y="4225925"/>
            <a:chExt cx="244476" cy="214313"/>
          </a:xfrm>
          <a:solidFill>
            <a:srgbClr val="F5F5F5"/>
          </a:solidFill>
        </p:grpSpPr>
        <p:sp>
          <p:nvSpPr>
            <p:cNvPr id="11" name="Freeform 122"/>
            <p:cNvSpPr>
              <a:spLocks noChangeAspect="1"/>
            </p:cNvSpPr>
            <p:nvPr/>
          </p:nvSpPr>
          <p:spPr bwMode="auto">
            <a:xfrm>
              <a:off x="4395788" y="4225925"/>
              <a:ext cx="112713" cy="112713"/>
            </a:xfrm>
            <a:custGeom>
              <a:avLst/>
              <a:gdLst>
                <a:gd name="T0" fmla="*/ 7 w 30"/>
                <a:gd name="T1" fmla="*/ 26 h 30"/>
                <a:gd name="T2" fmla="*/ 22 w 30"/>
                <a:gd name="T3" fmla="*/ 27 h 30"/>
                <a:gd name="T4" fmla="*/ 24 w 30"/>
                <a:gd name="T5" fmla="*/ 28 h 30"/>
                <a:gd name="T6" fmla="*/ 28 w 30"/>
                <a:gd name="T7" fmla="*/ 24 h 30"/>
                <a:gd name="T8" fmla="*/ 28 w 30"/>
                <a:gd name="T9" fmla="*/ 21 h 30"/>
                <a:gd name="T10" fmla="*/ 29 w 30"/>
                <a:gd name="T11" fmla="*/ 18 h 30"/>
                <a:gd name="T12" fmla="*/ 25 w 30"/>
                <a:gd name="T13" fmla="*/ 5 h 30"/>
                <a:gd name="T14" fmla="*/ 11 w 30"/>
                <a:gd name="T15" fmla="*/ 2 h 30"/>
                <a:gd name="T16" fmla="*/ 13 w 30"/>
                <a:gd name="T17" fmla="*/ 7 h 30"/>
                <a:gd name="T18" fmla="*/ 18 w 30"/>
                <a:gd name="T19" fmla="*/ 9 h 30"/>
                <a:gd name="T20" fmla="*/ 20 w 30"/>
                <a:gd name="T21" fmla="*/ 16 h 30"/>
                <a:gd name="T22" fmla="*/ 19 w 30"/>
                <a:gd name="T23" fmla="*/ 18 h 30"/>
                <a:gd name="T24" fmla="*/ 17 w 30"/>
                <a:gd name="T25" fmla="*/ 20 h 30"/>
                <a:gd name="T26" fmla="*/ 10 w 30"/>
                <a:gd name="T27" fmla="*/ 19 h 30"/>
                <a:gd name="T28" fmla="*/ 7 w 30"/>
                <a:gd name="T29" fmla="*/ 14 h 30"/>
                <a:gd name="T30" fmla="*/ 1 w 30"/>
                <a:gd name="T31" fmla="*/ 13 h 30"/>
                <a:gd name="T32" fmla="*/ 7 w 30"/>
                <a:gd name="T3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7" y="26"/>
                  </a:moveTo>
                  <a:cubicBezTo>
                    <a:pt x="12" y="29"/>
                    <a:pt x="18" y="30"/>
                    <a:pt x="22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8" y="19"/>
                    <a:pt x="29" y="18"/>
                  </a:cubicBezTo>
                  <a:cubicBezTo>
                    <a:pt x="30" y="13"/>
                    <a:pt x="28" y="8"/>
                    <a:pt x="25" y="5"/>
                  </a:cubicBezTo>
                  <a:cubicBezTo>
                    <a:pt x="21" y="2"/>
                    <a:pt x="15" y="0"/>
                    <a:pt x="11" y="2"/>
                  </a:cubicBezTo>
                  <a:cubicBezTo>
                    <a:pt x="10" y="2"/>
                    <a:pt x="13" y="7"/>
                    <a:pt x="13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1" y="12"/>
                    <a:pt x="1" y="13"/>
                  </a:cubicBezTo>
                  <a:cubicBezTo>
                    <a:pt x="0" y="18"/>
                    <a:pt x="3" y="22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3"/>
            <p:cNvSpPr>
              <a:spLocks noChangeAspect="1"/>
            </p:cNvSpPr>
            <p:nvPr/>
          </p:nvSpPr>
          <p:spPr bwMode="auto">
            <a:xfrm>
              <a:off x="4524376" y="4349750"/>
              <a:ext cx="115888" cy="90488"/>
            </a:xfrm>
            <a:custGeom>
              <a:avLst/>
              <a:gdLst>
                <a:gd name="T0" fmla="*/ 29 w 31"/>
                <a:gd name="T1" fmla="*/ 13 h 24"/>
                <a:gd name="T2" fmla="*/ 12 w 31"/>
                <a:gd name="T3" fmla="*/ 0 h 24"/>
                <a:gd name="T4" fmla="*/ 11 w 31"/>
                <a:gd name="T5" fmla="*/ 1 h 24"/>
                <a:gd name="T6" fmla="*/ 6 w 31"/>
                <a:gd name="T7" fmla="*/ 3 h 24"/>
                <a:gd name="T8" fmla="*/ 3 w 31"/>
                <a:gd name="T9" fmla="*/ 2 h 24"/>
                <a:gd name="T10" fmla="*/ 0 w 31"/>
                <a:gd name="T11" fmla="*/ 4 h 24"/>
                <a:gd name="T12" fmla="*/ 20 w 31"/>
                <a:gd name="T13" fmla="*/ 23 h 24"/>
                <a:gd name="T14" fmla="*/ 25 w 31"/>
                <a:gd name="T15" fmla="*/ 24 h 24"/>
                <a:gd name="T16" fmla="*/ 28 w 31"/>
                <a:gd name="T17" fmla="*/ 21 h 24"/>
                <a:gd name="T18" fmla="*/ 31 w 31"/>
                <a:gd name="T19" fmla="*/ 17 h 24"/>
                <a:gd name="T20" fmla="*/ 29 w 31"/>
                <a:gd name="T2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4">
                  <a:moveTo>
                    <a:pt x="29" y="1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9" y="2"/>
                    <a:pt x="8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4"/>
            <p:cNvSpPr>
              <a:spLocks noChangeAspect="1"/>
            </p:cNvSpPr>
            <p:nvPr/>
          </p:nvSpPr>
          <p:spPr bwMode="auto">
            <a:xfrm>
              <a:off x="4406901" y="4243388"/>
              <a:ext cx="222250" cy="188913"/>
            </a:xfrm>
            <a:custGeom>
              <a:avLst/>
              <a:gdLst>
                <a:gd name="T0" fmla="*/ 36 w 59"/>
                <a:gd name="T1" fmla="*/ 25 h 50"/>
                <a:gd name="T2" fmla="*/ 39 w 59"/>
                <a:gd name="T3" fmla="*/ 26 h 50"/>
                <a:gd name="T4" fmla="*/ 39 w 59"/>
                <a:gd name="T5" fmla="*/ 22 h 50"/>
                <a:gd name="T6" fmla="*/ 57 w 59"/>
                <a:gd name="T7" fmla="*/ 8 h 50"/>
                <a:gd name="T8" fmla="*/ 57 w 59"/>
                <a:gd name="T9" fmla="*/ 2 h 50"/>
                <a:gd name="T10" fmla="*/ 51 w 59"/>
                <a:gd name="T11" fmla="*/ 1 h 50"/>
                <a:gd name="T12" fmla="*/ 33 w 59"/>
                <a:gd name="T13" fmla="*/ 16 h 50"/>
                <a:gd name="T14" fmla="*/ 30 w 59"/>
                <a:gd name="T15" fmla="*/ 15 h 50"/>
                <a:gd name="T16" fmla="*/ 30 w 59"/>
                <a:gd name="T17" fmla="*/ 19 h 50"/>
                <a:gd name="T18" fmla="*/ 31 w 59"/>
                <a:gd name="T19" fmla="*/ 20 h 50"/>
                <a:gd name="T20" fmla="*/ 7 w 59"/>
                <a:gd name="T21" fmla="*/ 40 h 50"/>
                <a:gd name="T22" fmla="*/ 3 w 59"/>
                <a:gd name="T23" fmla="*/ 41 h 50"/>
                <a:gd name="T24" fmla="*/ 0 w 59"/>
                <a:gd name="T25" fmla="*/ 46 h 50"/>
                <a:gd name="T26" fmla="*/ 3 w 59"/>
                <a:gd name="T27" fmla="*/ 50 h 50"/>
                <a:gd name="T28" fmla="*/ 8 w 59"/>
                <a:gd name="T29" fmla="*/ 47 h 50"/>
                <a:gd name="T30" fmla="*/ 10 w 59"/>
                <a:gd name="T31" fmla="*/ 44 h 50"/>
                <a:gd name="T32" fmla="*/ 34 w 59"/>
                <a:gd name="T33" fmla="*/ 24 h 50"/>
                <a:gd name="T34" fmla="*/ 36 w 59"/>
                <a:gd name="T3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50">
                  <a:moveTo>
                    <a:pt x="36" y="25"/>
                  </a:moveTo>
                  <a:cubicBezTo>
                    <a:pt x="36" y="26"/>
                    <a:pt x="38" y="26"/>
                    <a:pt x="39" y="26"/>
                  </a:cubicBezTo>
                  <a:cubicBezTo>
                    <a:pt x="40" y="25"/>
                    <a:pt x="40" y="23"/>
                    <a:pt x="39" y="22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6"/>
                    <a:pt x="59" y="4"/>
                    <a:pt x="57" y="2"/>
                  </a:cubicBezTo>
                  <a:cubicBezTo>
                    <a:pt x="56" y="0"/>
                    <a:pt x="53" y="0"/>
                    <a:pt x="51" y="1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6"/>
                    <a:pt x="29" y="18"/>
                    <a:pt x="30" y="1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6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7258075" y="2333734"/>
            <a:ext cx="446615" cy="450000"/>
            <a:chOff x="8832851" y="5492750"/>
            <a:chExt cx="209550" cy="211138"/>
          </a:xfrm>
          <a:solidFill>
            <a:srgbClr val="F5F5F5"/>
          </a:solidFill>
        </p:grpSpPr>
        <p:sp>
          <p:nvSpPr>
            <p:cNvPr id="15" name="Rectangle 243"/>
            <p:cNvSpPr>
              <a:spLocks noChangeAspect="1" noChangeArrowheads="1"/>
            </p:cNvSpPr>
            <p:nvPr/>
          </p:nvSpPr>
          <p:spPr bwMode="auto">
            <a:xfrm>
              <a:off x="8929688" y="5492750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244"/>
            <p:cNvSpPr>
              <a:spLocks noChangeAspect="1" noChangeArrowheads="1"/>
            </p:cNvSpPr>
            <p:nvPr/>
          </p:nvSpPr>
          <p:spPr bwMode="auto">
            <a:xfrm>
              <a:off x="8929688" y="5673725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45"/>
            <p:cNvSpPr>
              <a:spLocks noChangeAspect="1"/>
            </p:cNvSpPr>
            <p:nvPr/>
          </p:nvSpPr>
          <p:spPr bwMode="auto">
            <a:xfrm>
              <a:off x="8986838" y="5519738"/>
              <a:ext cx="30163" cy="30163"/>
            </a:xfrm>
            <a:custGeom>
              <a:avLst/>
              <a:gdLst>
                <a:gd name="T0" fmla="*/ 19 w 19"/>
                <a:gd name="T1" fmla="*/ 7 h 19"/>
                <a:gd name="T2" fmla="*/ 12 w 19"/>
                <a:gd name="T3" fmla="*/ 0 h 19"/>
                <a:gd name="T4" fmla="*/ 0 w 19"/>
                <a:gd name="T5" fmla="*/ 11 h 19"/>
                <a:gd name="T6" fmla="*/ 7 w 19"/>
                <a:gd name="T7" fmla="*/ 19 h 19"/>
                <a:gd name="T8" fmla="*/ 19 w 19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7"/>
                  </a:moveTo>
                  <a:lnTo>
                    <a:pt x="12" y="0"/>
                  </a:lnTo>
                  <a:lnTo>
                    <a:pt x="0" y="11"/>
                  </a:lnTo>
                  <a:lnTo>
                    <a:pt x="7" y="19"/>
                  </a:lnTo>
                  <a:lnTo>
                    <a:pt x="1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46"/>
            <p:cNvSpPr>
              <a:spLocks noChangeAspect="1"/>
            </p:cNvSpPr>
            <p:nvPr/>
          </p:nvSpPr>
          <p:spPr bwMode="auto">
            <a:xfrm>
              <a:off x="8858251" y="5646738"/>
              <a:ext cx="30163" cy="30163"/>
            </a:xfrm>
            <a:custGeom>
              <a:avLst/>
              <a:gdLst>
                <a:gd name="T0" fmla="*/ 0 w 19"/>
                <a:gd name="T1" fmla="*/ 12 h 19"/>
                <a:gd name="T2" fmla="*/ 7 w 19"/>
                <a:gd name="T3" fmla="*/ 19 h 19"/>
                <a:gd name="T4" fmla="*/ 19 w 19"/>
                <a:gd name="T5" fmla="*/ 7 h 19"/>
                <a:gd name="T6" fmla="*/ 12 w 19"/>
                <a:gd name="T7" fmla="*/ 0 h 19"/>
                <a:gd name="T8" fmla="*/ 0 w 19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2"/>
                  </a:moveTo>
                  <a:lnTo>
                    <a:pt x="7" y="19"/>
                  </a:lnTo>
                  <a:lnTo>
                    <a:pt x="19" y="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47"/>
            <p:cNvSpPr>
              <a:spLocks noChangeAspect="1"/>
            </p:cNvSpPr>
            <p:nvPr/>
          </p:nvSpPr>
          <p:spPr bwMode="auto">
            <a:xfrm>
              <a:off x="8858251" y="5519738"/>
              <a:ext cx="30163" cy="30163"/>
            </a:xfrm>
            <a:custGeom>
              <a:avLst/>
              <a:gdLst>
                <a:gd name="T0" fmla="*/ 19 w 19"/>
                <a:gd name="T1" fmla="*/ 11 h 19"/>
                <a:gd name="T2" fmla="*/ 7 w 19"/>
                <a:gd name="T3" fmla="*/ 0 h 19"/>
                <a:gd name="T4" fmla="*/ 0 w 19"/>
                <a:gd name="T5" fmla="*/ 7 h 19"/>
                <a:gd name="T6" fmla="*/ 12 w 19"/>
                <a:gd name="T7" fmla="*/ 19 h 19"/>
                <a:gd name="T8" fmla="*/ 19 w 19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11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2" y="19"/>
                  </a:lnTo>
                  <a:lnTo>
                    <a:pt x="1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48"/>
            <p:cNvSpPr>
              <a:spLocks noChangeAspect="1"/>
            </p:cNvSpPr>
            <p:nvPr/>
          </p:nvSpPr>
          <p:spPr bwMode="auto">
            <a:xfrm>
              <a:off x="8986838" y="5646738"/>
              <a:ext cx="30163" cy="30163"/>
            </a:xfrm>
            <a:custGeom>
              <a:avLst/>
              <a:gdLst>
                <a:gd name="T0" fmla="*/ 0 w 19"/>
                <a:gd name="T1" fmla="*/ 7 h 19"/>
                <a:gd name="T2" fmla="*/ 12 w 19"/>
                <a:gd name="T3" fmla="*/ 19 h 19"/>
                <a:gd name="T4" fmla="*/ 19 w 19"/>
                <a:gd name="T5" fmla="*/ 12 h 19"/>
                <a:gd name="T6" fmla="*/ 7 w 19"/>
                <a:gd name="T7" fmla="*/ 0 h 19"/>
                <a:gd name="T8" fmla="*/ 0 w 19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7"/>
                  </a:moveTo>
                  <a:lnTo>
                    <a:pt x="12" y="19"/>
                  </a:lnTo>
                  <a:lnTo>
                    <a:pt x="19" y="12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249"/>
            <p:cNvSpPr>
              <a:spLocks noChangeAspect="1" noChangeArrowheads="1"/>
            </p:cNvSpPr>
            <p:nvPr/>
          </p:nvSpPr>
          <p:spPr bwMode="auto">
            <a:xfrm>
              <a:off x="8832851" y="5591175"/>
              <a:ext cx="301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50"/>
            <p:cNvSpPr>
              <a:spLocks noChangeAspect="1" noChangeArrowheads="1"/>
            </p:cNvSpPr>
            <p:nvPr/>
          </p:nvSpPr>
          <p:spPr bwMode="auto">
            <a:xfrm>
              <a:off x="9012238" y="5591175"/>
              <a:ext cx="301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51"/>
            <p:cNvSpPr>
              <a:spLocks noChangeAspect="1" noEditPoints="1"/>
            </p:cNvSpPr>
            <p:nvPr/>
          </p:nvSpPr>
          <p:spPr bwMode="auto">
            <a:xfrm>
              <a:off x="8877301" y="5537200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16 w 32"/>
                <a:gd name="T13" fmla="*/ 4 h 32"/>
                <a:gd name="T14" fmla="*/ 28 w 32"/>
                <a:gd name="T15" fmla="*/ 16 h 32"/>
                <a:gd name="T16" fmla="*/ 16 w 32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Freeform 253"/>
          <p:cNvSpPr>
            <a:spLocks noChangeAspect="1" noEditPoints="1"/>
          </p:cNvSpPr>
          <p:nvPr/>
        </p:nvSpPr>
        <p:spPr bwMode="auto">
          <a:xfrm>
            <a:off x="9999461" y="2333734"/>
            <a:ext cx="450000" cy="450000"/>
          </a:xfrm>
          <a:custGeom>
            <a:avLst/>
            <a:gdLst>
              <a:gd name="T0" fmla="*/ 0 w 151"/>
              <a:gd name="T1" fmla="*/ 68 h 151"/>
              <a:gd name="T2" fmla="*/ 61 w 151"/>
              <a:gd name="T3" fmla="*/ 90 h 151"/>
              <a:gd name="T4" fmla="*/ 83 w 151"/>
              <a:gd name="T5" fmla="*/ 151 h 151"/>
              <a:gd name="T6" fmla="*/ 151 w 151"/>
              <a:gd name="T7" fmla="*/ 0 h 151"/>
              <a:gd name="T8" fmla="*/ 0 w 151"/>
              <a:gd name="T9" fmla="*/ 68 h 151"/>
              <a:gd name="T10" fmla="*/ 71 w 151"/>
              <a:gd name="T11" fmla="*/ 80 h 151"/>
              <a:gd name="T12" fmla="*/ 24 w 151"/>
              <a:gd name="T13" fmla="*/ 66 h 151"/>
              <a:gd name="T14" fmla="*/ 137 w 151"/>
              <a:gd name="T15" fmla="*/ 14 h 151"/>
              <a:gd name="T16" fmla="*/ 71 w 151"/>
              <a:gd name="T17" fmla="*/ 8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0" y="68"/>
                </a:moveTo>
                <a:lnTo>
                  <a:pt x="61" y="90"/>
                </a:lnTo>
                <a:lnTo>
                  <a:pt x="83" y="151"/>
                </a:lnTo>
                <a:lnTo>
                  <a:pt x="151" y="0"/>
                </a:lnTo>
                <a:lnTo>
                  <a:pt x="0" y="68"/>
                </a:lnTo>
                <a:close/>
                <a:moveTo>
                  <a:pt x="71" y="80"/>
                </a:moveTo>
                <a:lnTo>
                  <a:pt x="24" y="66"/>
                </a:lnTo>
                <a:lnTo>
                  <a:pt x="137" y="14"/>
                </a:lnTo>
                <a:lnTo>
                  <a:pt x="71" y="8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745957" y="2333734"/>
            <a:ext cx="450000" cy="450000"/>
            <a:chOff x="5030788" y="4845050"/>
            <a:chExt cx="241300" cy="241300"/>
          </a:xfrm>
          <a:solidFill>
            <a:srgbClr val="F5F5F5"/>
          </a:solidFill>
        </p:grpSpPr>
        <p:sp>
          <p:nvSpPr>
            <p:cNvPr id="26" name="Freeform 216"/>
            <p:cNvSpPr>
              <a:spLocks noChangeAspect="1" noEditPoints="1"/>
            </p:cNvSpPr>
            <p:nvPr/>
          </p:nvSpPr>
          <p:spPr bwMode="auto">
            <a:xfrm>
              <a:off x="5030788" y="4845050"/>
              <a:ext cx="241300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2 w 64"/>
                <a:gd name="T11" fmla="*/ 60 h 64"/>
                <a:gd name="T12" fmla="*/ 4 w 64"/>
                <a:gd name="T13" fmla="*/ 32 h 64"/>
                <a:gd name="T14" fmla="*/ 32 w 64"/>
                <a:gd name="T15" fmla="*/ 4 h 64"/>
                <a:gd name="T16" fmla="*/ 60 w 64"/>
                <a:gd name="T17" fmla="*/ 32 h 64"/>
                <a:gd name="T18" fmla="*/ 32 w 64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2" y="60"/>
                  </a:moveTo>
                  <a:cubicBezTo>
                    <a:pt x="17" y="60"/>
                    <a:pt x="4" y="47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47" y="4"/>
                    <a:pt x="60" y="17"/>
                    <a:pt x="60" y="32"/>
                  </a:cubicBezTo>
                  <a:cubicBezTo>
                    <a:pt x="60" y="47"/>
                    <a:pt x="47" y="60"/>
                    <a:pt x="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17"/>
            <p:cNvSpPr>
              <a:spLocks noChangeAspect="1" noEditPoints="1"/>
            </p:cNvSpPr>
            <p:nvPr/>
          </p:nvSpPr>
          <p:spPr bwMode="auto">
            <a:xfrm>
              <a:off x="5091113" y="4905375"/>
              <a:ext cx="120650" cy="120650"/>
            </a:xfrm>
            <a:custGeom>
              <a:avLst/>
              <a:gdLst>
                <a:gd name="T0" fmla="*/ 0 w 32"/>
                <a:gd name="T1" fmla="*/ 32 h 32"/>
                <a:gd name="T2" fmla="*/ 20 w 32"/>
                <a:gd name="T3" fmla="*/ 20 h 32"/>
                <a:gd name="T4" fmla="*/ 32 w 32"/>
                <a:gd name="T5" fmla="*/ 0 h 32"/>
                <a:gd name="T6" fmla="*/ 12 w 32"/>
                <a:gd name="T7" fmla="*/ 12 h 32"/>
                <a:gd name="T8" fmla="*/ 0 w 32"/>
                <a:gd name="T9" fmla="*/ 32 h 32"/>
                <a:gd name="T10" fmla="*/ 16 w 32"/>
                <a:gd name="T11" fmla="*/ 14 h 32"/>
                <a:gd name="T12" fmla="*/ 18 w 32"/>
                <a:gd name="T13" fmla="*/ 16 h 32"/>
                <a:gd name="T14" fmla="*/ 16 w 32"/>
                <a:gd name="T15" fmla="*/ 18 h 32"/>
                <a:gd name="T16" fmla="*/ 14 w 32"/>
                <a:gd name="T17" fmla="*/ 16 h 32"/>
                <a:gd name="T18" fmla="*/ 16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0" y="32"/>
                  </a:lnTo>
                  <a:close/>
                  <a:moveTo>
                    <a:pt x="16" y="14"/>
                  </a:moveTo>
                  <a:cubicBezTo>
                    <a:pt x="17" y="14"/>
                    <a:pt x="18" y="15"/>
                    <a:pt x="18" y="16"/>
                  </a:cubicBezTo>
                  <a:cubicBezTo>
                    <a:pt x="18" y="17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4" y="15"/>
                    <a:pt x="15" y="14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42357" y="3649604"/>
            <a:ext cx="2257200" cy="369332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609703" y="3649604"/>
            <a:ext cx="2257200" cy="369332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52782" y="3649604"/>
            <a:ext cx="2257200" cy="369332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095861" y="3649604"/>
            <a:ext cx="2257200" cy="369332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846550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6" name="矩形 35"/>
          <p:cNvSpPr/>
          <p:nvPr/>
        </p:nvSpPr>
        <p:spPr>
          <a:xfrm>
            <a:off x="3592787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7" name="矩形 36"/>
          <p:cNvSpPr/>
          <p:nvPr/>
        </p:nvSpPr>
        <p:spPr>
          <a:xfrm>
            <a:off x="6352044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8" name="矩形 37"/>
          <p:cNvSpPr/>
          <p:nvPr/>
        </p:nvSpPr>
        <p:spPr>
          <a:xfrm>
            <a:off x="9095123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</p:spTree>
    <p:extLst>
      <p:ext uri="{BB962C8B-B14F-4D97-AF65-F5344CB8AC3E}">
        <p14:creationId xmlns:p14="http://schemas.microsoft.com/office/powerpoint/2010/main" val="2311397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5" b="12255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这里填写小标题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2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67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相关信息罗列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/>
          </p:cNvSpPr>
          <p:nvPr/>
        </p:nvSpPr>
        <p:spPr bwMode="auto">
          <a:xfrm>
            <a:off x="4631439" y="2117607"/>
            <a:ext cx="2929122" cy="2214635"/>
          </a:xfrm>
          <a:custGeom>
            <a:avLst/>
            <a:gdLst>
              <a:gd name="connsiteX0" fmla="*/ 1465931 w 2929122"/>
              <a:gd name="connsiteY0" fmla="*/ 1559006 h 2214635"/>
              <a:gd name="connsiteX1" fmla="*/ 1371487 w 2929122"/>
              <a:gd name="connsiteY1" fmla="*/ 1652766 h 2214635"/>
              <a:gd name="connsiteX2" fmla="*/ 1465931 w 2929122"/>
              <a:gd name="connsiteY2" fmla="*/ 1746526 h 2214635"/>
              <a:gd name="connsiteX3" fmla="*/ 1560375 w 2929122"/>
              <a:gd name="connsiteY3" fmla="*/ 1652766 h 2214635"/>
              <a:gd name="connsiteX4" fmla="*/ 1465931 w 2929122"/>
              <a:gd name="connsiteY4" fmla="*/ 1559006 h 2214635"/>
              <a:gd name="connsiteX5" fmla="*/ 214844 w 2929122"/>
              <a:gd name="connsiteY5" fmla="*/ 120290 h 2214635"/>
              <a:gd name="connsiteX6" fmla="*/ 112237 w 2929122"/>
              <a:gd name="connsiteY6" fmla="*/ 222897 h 2214635"/>
              <a:gd name="connsiteX7" fmla="*/ 112237 w 2929122"/>
              <a:gd name="connsiteY7" fmla="*/ 1385225 h 2214635"/>
              <a:gd name="connsiteX8" fmla="*/ 214844 w 2929122"/>
              <a:gd name="connsiteY8" fmla="*/ 1487832 h 2214635"/>
              <a:gd name="connsiteX9" fmla="*/ 2714278 w 2929122"/>
              <a:gd name="connsiteY9" fmla="*/ 1487832 h 2214635"/>
              <a:gd name="connsiteX10" fmla="*/ 2816885 w 2929122"/>
              <a:gd name="connsiteY10" fmla="*/ 1385225 h 2214635"/>
              <a:gd name="connsiteX11" fmla="*/ 2816885 w 2929122"/>
              <a:gd name="connsiteY11" fmla="*/ 222897 h 2214635"/>
              <a:gd name="connsiteX12" fmla="*/ 2714278 w 2929122"/>
              <a:gd name="connsiteY12" fmla="*/ 120290 h 2214635"/>
              <a:gd name="connsiteX13" fmla="*/ 204358 w 2929122"/>
              <a:gd name="connsiteY13" fmla="*/ 0 h 2214635"/>
              <a:gd name="connsiteX14" fmla="*/ 2724765 w 2929122"/>
              <a:gd name="connsiteY14" fmla="*/ 0 h 2214635"/>
              <a:gd name="connsiteX15" fmla="*/ 2929122 w 2929122"/>
              <a:gd name="connsiteY15" fmla="*/ 204491 h 2214635"/>
              <a:gd name="connsiteX16" fmla="*/ 2929122 w 2929122"/>
              <a:gd name="connsiteY16" fmla="*/ 1613207 h 2214635"/>
              <a:gd name="connsiteX17" fmla="*/ 2724765 w 2929122"/>
              <a:gd name="connsiteY17" fmla="*/ 1817698 h 2214635"/>
              <a:gd name="connsiteX18" fmla="*/ 1718310 w 2929122"/>
              <a:gd name="connsiteY18" fmla="*/ 1817698 h 2214635"/>
              <a:gd name="connsiteX19" fmla="*/ 1624705 w 2929122"/>
              <a:gd name="connsiteY19" fmla="*/ 1817698 h 2214635"/>
              <a:gd name="connsiteX20" fmla="*/ 1624705 w 2929122"/>
              <a:gd name="connsiteY20" fmla="*/ 2143460 h 2214635"/>
              <a:gd name="connsiteX21" fmla="*/ 2422685 w 2929122"/>
              <a:gd name="connsiteY21" fmla="*/ 2143460 h 2214635"/>
              <a:gd name="connsiteX22" fmla="*/ 2422685 w 2929122"/>
              <a:gd name="connsiteY22" fmla="*/ 2214635 h 2214635"/>
              <a:gd name="connsiteX23" fmla="*/ 506437 w 2929122"/>
              <a:gd name="connsiteY23" fmla="*/ 2214635 h 2214635"/>
              <a:gd name="connsiteX24" fmla="*/ 506437 w 2929122"/>
              <a:gd name="connsiteY24" fmla="*/ 2143460 h 2214635"/>
              <a:gd name="connsiteX25" fmla="*/ 1307156 w 2929122"/>
              <a:gd name="connsiteY25" fmla="*/ 2143460 h 2214635"/>
              <a:gd name="connsiteX26" fmla="*/ 1307156 w 2929122"/>
              <a:gd name="connsiteY26" fmla="*/ 1817698 h 2214635"/>
              <a:gd name="connsiteX27" fmla="*/ 1267655 w 2929122"/>
              <a:gd name="connsiteY27" fmla="*/ 1817698 h 2214635"/>
              <a:gd name="connsiteX28" fmla="*/ 204358 w 2929122"/>
              <a:gd name="connsiteY28" fmla="*/ 1817698 h 2214635"/>
              <a:gd name="connsiteX29" fmla="*/ 0 w 2929122"/>
              <a:gd name="connsiteY29" fmla="*/ 1613207 h 2214635"/>
              <a:gd name="connsiteX30" fmla="*/ 0 w 2929122"/>
              <a:gd name="connsiteY30" fmla="*/ 204491 h 2214635"/>
              <a:gd name="connsiteX31" fmla="*/ 204358 w 2929122"/>
              <a:gd name="connsiteY31" fmla="*/ 0 h 221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29122" h="2214635">
                <a:moveTo>
                  <a:pt x="1465931" y="1559006"/>
                </a:moveTo>
                <a:cubicBezTo>
                  <a:pt x="1413771" y="1559006"/>
                  <a:pt x="1371487" y="1600984"/>
                  <a:pt x="1371487" y="1652766"/>
                </a:cubicBezTo>
                <a:cubicBezTo>
                  <a:pt x="1371487" y="1704548"/>
                  <a:pt x="1413771" y="1746526"/>
                  <a:pt x="1465931" y="1746526"/>
                </a:cubicBezTo>
                <a:cubicBezTo>
                  <a:pt x="1518091" y="1746526"/>
                  <a:pt x="1560375" y="1704548"/>
                  <a:pt x="1560375" y="1652766"/>
                </a:cubicBezTo>
                <a:cubicBezTo>
                  <a:pt x="1560375" y="1600984"/>
                  <a:pt x="1518091" y="1559006"/>
                  <a:pt x="1465931" y="1559006"/>
                </a:cubicBezTo>
                <a:close/>
                <a:moveTo>
                  <a:pt x="214844" y="120290"/>
                </a:moveTo>
                <a:cubicBezTo>
                  <a:pt x="158176" y="120290"/>
                  <a:pt x="112237" y="166229"/>
                  <a:pt x="112237" y="222897"/>
                </a:cubicBezTo>
                <a:lnTo>
                  <a:pt x="112237" y="1385225"/>
                </a:lnTo>
                <a:cubicBezTo>
                  <a:pt x="112237" y="1441893"/>
                  <a:pt x="158176" y="1487832"/>
                  <a:pt x="214844" y="1487832"/>
                </a:cubicBezTo>
                <a:lnTo>
                  <a:pt x="2714278" y="1487832"/>
                </a:lnTo>
                <a:cubicBezTo>
                  <a:pt x="2770946" y="1487832"/>
                  <a:pt x="2816885" y="1441893"/>
                  <a:pt x="2816885" y="1385225"/>
                </a:cubicBezTo>
                <a:lnTo>
                  <a:pt x="2816885" y="222897"/>
                </a:lnTo>
                <a:cubicBezTo>
                  <a:pt x="2816885" y="166229"/>
                  <a:pt x="2770946" y="120290"/>
                  <a:pt x="2714278" y="120290"/>
                </a:cubicBezTo>
                <a:close/>
                <a:moveTo>
                  <a:pt x="204358" y="0"/>
                </a:moveTo>
                <a:cubicBezTo>
                  <a:pt x="2724765" y="0"/>
                  <a:pt x="2724765" y="0"/>
                  <a:pt x="2724765" y="0"/>
                </a:cubicBezTo>
                <a:cubicBezTo>
                  <a:pt x="2838297" y="0"/>
                  <a:pt x="2929122" y="90885"/>
                  <a:pt x="2929122" y="204491"/>
                </a:cubicBezTo>
                <a:lnTo>
                  <a:pt x="2929122" y="1613207"/>
                </a:lnTo>
                <a:cubicBezTo>
                  <a:pt x="2929122" y="1726813"/>
                  <a:pt x="2838297" y="1817698"/>
                  <a:pt x="2724765" y="1817698"/>
                </a:cubicBezTo>
                <a:cubicBezTo>
                  <a:pt x="2330951" y="1817698"/>
                  <a:pt x="1998671" y="1817698"/>
                  <a:pt x="1718310" y="1817698"/>
                </a:cubicBezTo>
                <a:lnTo>
                  <a:pt x="1624705" y="1817698"/>
                </a:lnTo>
                <a:lnTo>
                  <a:pt x="1624705" y="2143460"/>
                </a:lnTo>
                <a:lnTo>
                  <a:pt x="2422685" y="2143460"/>
                </a:lnTo>
                <a:lnTo>
                  <a:pt x="2422685" y="2214635"/>
                </a:lnTo>
                <a:lnTo>
                  <a:pt x="506437" y="2214635"/>
                </a:lnTo>
                <a:lnTo>
                  <a:pt x="506437" y="2143460"/>
                </a:lnTo>
                <a:lnTo>
                  <a:pt x="1307156" y="2143460"/>
                </a:lnTo>
                <a:lnTo>
                  <a:pt x="1307156" y="1817698"/>
                </a:lnTo>
                <a:lnTo>
                  <a:pt x="1267655" y="1817698"/>
                </a:lnTo>
                <a:cubicBezTo>
                  <a:pt x="204358" y="1817698"/>
                  <a:pt x="204358" y="1817698"/>
                  <a:pt x="204358" y="1817698"/>
                </a:cubicBezTo>
                <a:cubicBezTo>
                  <a:pt x="90826" y="1817698"/>
                  <a:pt x="0" y="1726813"/>
                  <a:pt x="0" y="1613207"/>
                </a:cubicBezTo>
                <a:cubicBezTo>
                  <a:pt x="0" y="204491"/>
                  <a:pt x="0" y="204491"/>
                  <a:pt x="0" y="204491"/>
                </a:cubicBezTo>
                <a:cubicBezTo>
                  <a:pt x="0" y="90885"/>
                  <a:pt x="90826" y="0"/>
                  <a:pt x="204358" y="0"/>
                </a:cubicBezTo>
                <a:close/>
              </a:path>
            </a:pathLst>
          </a:custGeom>
          <a:solidFill>
            <a:srgbClr val="41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" name="Freeform 69"/>
          <p:cNvSpPr>
            <a:spLocks noEditPoints="1"/>
          </p:cNvSpPr>
          <p:nvPr/>
        </p:nvSpPr>
        <p:spPr bwMode="auto">
          <a:xfrm>
            <a:off x="5638800" y="2464468"/>
            <a:ext cx="914400" cy="914400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18 h 128"/>
              <a:gd name="T12" fmla="*/ 10 w 128"/>
              <a:gd name="T13" fmla="*/ 64 h 128"/>
              <a:gd name="T14" fmla="*/ 64 w 128"/>
              <a:gd name="T15" fmla="*/ 10 h 128"/>
              <a:gd name="T16" fmla="*/ 118 w 128"/>
              <a:gd name="T17" fmla="*/ 64 h 128"/>
              <a:gd name="T18" fmla="*/ 64 w 128"/>
              <a:gd name="T1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18"/>
                </a:moveTo>
                <a:cubicBezTo>
                  <a:pt x="34" y="118"/>
                  <a:pt x="10" y="94"/>
                  <a:pt x="10" y="64"/>
                </a:cubicBezTo>
                <a:cubicBezTo>
                  <a:pt x="10" y="34"/>
                  <a:pt x="34" y="10"/>
                  <a:pt x="64" y="10"/>
                </a:cubicBezTo>
                <a:cubicBezTo>
                  <a:pt x="94" y="10"/>
                  <a:pt x="118" y="34"/>
                  <a:pt x="118" y="64"/>
                </a:cubicBezTo>
                <a:cubicBezTo>
                  <a:pt x="118" y="94"/>
                  <a:pt x="94" y="118"/>
                  <a:pt x="64" y="118"/>
                </a:cubicBezTo>
                <a:close/>
              </a:path>
            </a:pathLst>
          </a:custGeom>
          <a:solidFill>
            <a:srgbClr val="685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2364041" y="2568252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79"/>
          <p:cNvSpPr>
            <a:spLocks noChangeAspect="1"/>
          </p:cNvSpPr>
          <p:nvPr/>
        </p:nvSpPr>
        <p:spPr bwMode="auto">
          <a:xfrm>
            <a:off x="2660564" y="2793252"/>
            <a:ext cx="126954" cy="270000"/>
          </a:xfrm>
          <a:custGeom>
            <a:avLst/>
            <a:gdLst>
              <a:gd name="T0" fmla="*/ 30 w 30"/>
              <a:gd name="T1" fmla="*/ 22 h 64"/>
              <a:gd name="T2" fmla="*/ 19 w 30"/>
              <a:gd name="T3" fmla="*/ 22 h 64"/>
              <a:gd name="T4" fmla="*/ 19 w 30"/>
              <a:gd name="T5" fmla="*/ 14 h 64"/>
              <a:gd name="T6" fmla="*/ 23 w 30"/>
              <a:gd name="T7" fmla="*/ 11 h 64"/>
              <a:gd name="T8" fmla="*/ 30 w 30"/>
              <a:gd name="T9" fmla="*/ 11 h 64"/>
              <a:gd name="T10" fmla="*/ 30 w 30"/>
              <a:gd name="T11" fmla="*/ 0 h 64"/>
              <a:gd name="T12" fmla="*/ 22 w 30"/>
              <a:gd name="T13" fmla="*/ 0 h 64"/>
              <a:gd name="T14" fmla="*/ 8 w 30"/>
              <a:gd name="T15" fmla="*/ 13 h 64"/>
              <a:gd name="T16" fmla="*/ 8 w 30"/>
              <a:gd name="T17" fmla="*/ 22 h 64"/>
              <a:gd name="T18" fmla="*/ 0 w 30"/>
              <a:gd name="T19" fmla="*/ 22 h 64"/>
              <a:gd name="T20" fmla="*/ 0 w 30"/>
              <a:gd name="T21" fmla="*/ 34 h 64"/>
              <a:gd name="T22" fmla="*/ 8 w 30"/>
              <a:gd name="T23" fmla="*/ 34 h 64"/>
              <a:gd name="T24" fmla="*/ 8 w 30"/>
              <a:gd name="T25" fmla="*/ 64 h 64"/>
              <a:gd name="T26" fmla="*/ 19 w 30"/>
              <a:gd name="T27" fmla="*/ 64 h 64"/>
              <a:gd name="T28" fmla="*/ 19 w 30"/>
              <a:gd name="T29" fmla="*/ 34 h 64"/>
              <a:gd name="T30" fmla="*/ 28 w 30"/>
              <a:gd name="T31" fmla="*/ 34 h 64"/>
              <a:gd name="T32" fmla="*/ 30 w 30"/>
              <a:gd name="T33" fmla="*/ 2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4">
                <a:moveTo>
                  <a:pt x="30" y="22"/>
                </a:moveTo>
                <a:cubicBezTo>
                  <a:pt x="19" y="22"/>
                  <a:pt x="19" y="22"/>
                  <a:pt x="19" y="2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2"/>
                  <a:pt x="22" y="11"/>
                  <a:pt x="23" y="11"/>
                </a:cubicBezTo>
                <a:cubicBezTo>
                  <a:pt x="24" y="11"/>
                  <a:pt x="30" y="11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1" y="0"/>
                  <a:pt x="8" y="8"/>
                  <a:pt x="8" y="13"/>
                </a:cubicBezTo>
                <a:cubicBezTo>
                  <a:pt x="8" y="22"/>
                  <a:pt x="8" y="22"/>
                  <a:pt x="8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48"/>
                  <a:pt x="8" y="64"/>
                  <a:pt x="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48"/>
                  <a:pt x="19" y="34"/>
                </a:cubicBezTo>
                <a:cubicBezTo>
                  <a:pt x="28" y="34"/>
                  <a:pt x="28" y="34"/>
                  <a:pt x="28" y="34"/>
                </a:cubicBezTo>
                <a:lnTo>
                  <a:pt x="30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 rot="20306500">
            <a:off x="3433065" y="3085615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99"/>
          <p:cNvSpPr>
            <a:spLocks noChangeAspect="1"/>
          </p:cNvSpPr>
          <p:nvPr/>
        </p:nvSpPr>
        <p:spPr bwMode="auto">
          <a:xfrm>
            <a:off x="3687568" y="3335439"/>
            <a:ext cx="210993" cy="270000"/>
          </a:xfrm>
          <a:custGeom>
            <a:avLst/>
            <a:gdLst>
              <a:gd name="T0" fmla="*/ 27 w 50"/>
              <a:gd name="T1" fmla="*/ 0 h 64"/>
              <a:gd name="T2" fmla="*/ 0 w 50"/>
              <a:gd name="T3" fmla="*/ 23 h 64"/>
              <a:gd name="T4" fmla="*/ 8 w 50"/>
              <a:gd name="T5" fmla="*/ 37 h 64"/>
              <a:gd name="T6" fmla="*/ 10 w 50"/>
              <a:gd name="T7" fmla="*/ 36 h 64"/>
              <a:gd name="T8" fmla="*/ 10 w 50"/>
              <a:gd name="T9" fmla="*/ 33 h 64"/>
              <a:gd name="T10" fmla="*/ 10 w 50"/>
              <a:gd name="T11" fmla="*/ 31 h 64"/>
              <a:gd name="T12" fmla="*/ 7 w 50"/>
              <a:gd name="T13" fmla="*/ 24 h 64"/>
              <a:gd name="T14" fmla="*/ 25 w 50"/>
              <a:gd name="T15" fmla="*/ 6 h 64"/>
              <a:gd name="T16" fmla="*/ 41 w 50"/>
              <a:gd name="T17" fmla="*/ 20 h 64"/>
              <a:gd name="T18" fmla="*/ 29 w 50"/>
              <a:gd name="T19" fmla="*/ 40 h 64"/>
              <a:gd name="T20" fmla="*/ 23 w 50"/>
              <a:gd name="T21" fmla="*/ 33 h 64"/>
              <a:gd name="T22" fmla="*/ 27 w 50"/>
              <a:gd name="T23" fmla="*/ 20 h 64"/>
              <a:gd name="T24" fmla="*/ 22 w 50"/>
              <a:gd name="T25" fmla="*/ 14 h 64"/>
              <a:gd name="T26" fmla="*/ 14 w 50"/>
              <a:gd name="T27" fmla="*/ 24 h 64"/>
              <a:gd name="T28" fmla="*/ 16 w 50"/>
              <a:gd name="T29" fmla="*/ 30 h 64"/>
              <a:gd name="T30" fmla="*/ 11 w 50"/>
              <a:gd name="T31" fmla="*/ 50 h 64"/>
              <a:gd name="T32" fmla="*/ 11 w 50"/>
              <a:gd name="T33" fmla="*/ 64 h 64"/>
              <a:gd name="T34" fmla="*/ 12 w 50"/>
              <a:gd name="T35" fmla="*/ 64 h 64"/>
              <a:gd name="T36" fmla="*/ 18 w 50"/>
              <a:gd name="T37" fmla="*/ 52 h 64"/>
              <a:gd name="T38" fmla="*/ 21 w 50"/>
              <a:gd name="T39" fmla="*/ 42 h 64"/>
              <a:gd name="T40" fmla="*/ 30 w 50"/>
              <a:gd name="T41" fmla="*/ 46 h 64"/>
              <a:gd name="T42" fmla="*/ 50 w 50"/>
              <a:gd name="T43" fmla="*/ 21 h 64"/>
              <a:gd name="T44" fmla="*/ 27 w 50"/>
              <a:gd name="T4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0" h="64">
                <a:moveTo>
                  <a:pt x="27" y="0"/>
                </a:moveTo>
                <a:cubicBezTo>
                  <a:pt x="9" y="0"/>
                  <a:pt x="0" y="13"/>
                  <a:pt x="0" y="23"/>
                </a:cubicBezTo>
                <a:cubicBezTo>
                  <a:pt x="0" y="29"/>
                  <a:pt x="3" y="35"/>
                  <a:pt x="8" y="37"/>
                </a:cubicBezTo>
                <a:cubicBezTo>
                  <a:pt x="9" y="37"/>
                  <a:pt x="9" y="37"/>
                  <a:pt x="10" y="36"/>
                </a:cubicBezTo>
                <a:cubicBezTo>
                  <a:pt x="10" y="35"/>
                  <a:pt x="10" y="34"/>
                  <a:pt x="10" y="33"/>
                </a:cubicBezTo>
                <a:cubicBezTo>
                  <a:pt x="11" y="32"/>
                  <a:pt x="10" y="32"/>
                  <a:pt x="10" y="31"/>
                </a:cubicBezTo>
                <a:cubicBezTo>
                  <a:pt x="8" y="29"/>
                  <a:pt x="7" y="27"/>
                  <a:pt x="7" y="24"/>
                </a:cubicBezTo>
                <a:cubicBezTo>
                  <a:pt x="7" y="15"/>
                  <a:pt x="14" y="6"/>
                  <a:pt x="25" y="6"/>
                </a:cubicBezTo>
                <a:cubicBezTo>
                  <a:pt x="35" y="6"/>
                  <a:pt x="41" y="12"/>
                  <a:pt x="41" y="20"/>
                </a:cubicBezTo>
                <a:cubicBezTo>
                  <a:pt x="41" y="31"/>
                  <a:pt x="36" y="40"/>
                  <a:pt x="29" y="40"/>
                </a:cubicBezTo>
                <a:cubicBezTo>
                  <a:pt x="25" y="40"/>
                  <a:pt x="22" y="37"/>
                  <a:pt x="23" y="33"/>
                </a:cubicBezTo>
                <a:cubicBezTo>
                  <a:pt x="24" y="28"/>
                  <a:pt x="27" y="23"/>
                  <a:pt x="27" y="20"/>
                </a:cubicBezTo>
                <a:cubicBezTo>
                  <a:pt x="27" y="17"/>
                  <a:pt x="25" y="14"/>
                  <a:pt x="22" y="14"/>
                </a:cubicBezTo>
                <a:cubicBezTo>
                  <a:pt x="18" y="14"/>
                  <a:pt x="14" y="18"/>
                  <a:pt x="14" y="24"/>
                </a:cubicBezTo>
                <a:cubicBezTo>
                  <a:pt x="14" y="27"/>
                  <a:pt x="16" y="30"/>
                  <a:pt x="16" y="30"/>
                </a:cubicBezTo>
                <a:cubicBezTo>
                  <a:pt x="16" y="30"/>
                  <a:pt x="12" y="47"/>
                  <a:pt x="11" y="50"/>
                </a:cubicBezTo>
                <a:cubicBezTo>
                  <a:pt x="9" y="56"/>
                  <a:pt x="11" y="63"/>
                  <a:pt x="11" y="64"/>
                </a:cubicBezTo>
                <a:cubicBezTo>
                  <a:pt x="11" y="64"/>
                  <a:pt x="11" y="64"/>
                  <a:pt x="12" y="64"/>
                </a:cubicBezTo>
                <a:cubicBezTo>
                  <a:pt x="12" y="63"/>
                  <a:pt x="17" y="58"/>
                  <a:pt x="18" y="52"/>
                </a:cubicBezTo>
                <a:cubicBezTo>
                  <a:pt x="19" y="50"/>
                  <a:pt x="21" y="42"/>
                  <a:pt x="21" y="42"/>
                </a:cubicBezTo>
                <a:cubicBezTo>
                  <a:pt x="22" y="44"/>
                  <a:pt x="26" y="46"/>
                  <a:pt x="30" y="46"/>
                </a:cubicBezTo>
                <a:cubicBezTo>
                  <a:pt x="42" y="46"/>
                  <a:pt x="50" y="35"/>
                  <a:pt x="50" y="21"/>
                </a:cubicBezTo>
                <a:cubicBezTo>
                  <a:pt x="50" y="10"/>
                  <a:pt x="41" y="0"/>
                  <a:pt x="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 rot="851070">
            <a:off x="3084041" y="1810772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188"/>
          <p:cNvSpPr>
            <a:spLocks noChangeAspect="1"/>
          </p:cNvSpPr>
          <p:nvPr/>
        </p:nvSpPr>
        <p:spPr bwMode="auto">
          <a:xfrm>
            <a:off x="3309041" y="2051864"/>
            <a:ext cx="270000" cy="237815"/>
          </a:xfrm>
          <a:custGeom>
            <a:avLst/>
            <a:gdLst>
              <a:gd name="T0" fmla="*/ 64 w 64"/>
              <a:gd name="T1" fmla="*/ 7 h 56"/>
              <a:gd name="T2" fmla="*/ 57 w 64"/>
              <a:gd name="T3" fmla="*/ 9 h 56"/>
              <a:gd name="T4" fmla="*/ 62 w 64"/>
              <a:gd name="T5" fmla="*/ 1 h 56"/>
              <a:gd name="T6" fmla="*/ 54 w 64"/>
              <a:gd name="T7" fmla="*/ 4 h 56"/>
              <a:gd name="T8" fmla="*/ 54 w 64"/>
              <a:gd name="T9" fmla="*/ 4 h 56"/>
              <a:gd name="T10" fmla="*/ 44 w 64"/>
              <a:gd name="T11" fmla="*/ 0 h 56"/>
              <a:gd name="T12" fmla="*/ 31 w 64"/>
              <a:gd name="T13" fmla="*/ 14 h 56"/>
              <a:gd name="T14" fmla="*/ 32 w 64"/>
              <a:gd name="T15" fmla="*/ 17 h 56"/>
              <a:gd name="T16" fmla="*/ 32 w 64"/>
              <a:gd name="T17" fmla="*/ 17 h 56"/>
              <a:gd name="T18" fmla="*/ 4 w 64"/>
              <a:gd name="T19" fmla="*/ 3 h 56"/>
              <a:gd name="T20" fmla="*/ 8 w 64"/>
              <a:gd name="T21" fmla="*/ 21 h 56"/>
              <a:gd name="T22" fmla="*/ 2 w 64"/>
              <a:gd name="T23" fmla="*/ 20 h 56"/>
              <a:gd name="T24" fmla="*/ 12 w 64"/>
              <a:gd name="T25" fmla="*/ 34 h 56"/>
              <a:gd name="T26" fmla="*/ 6 w 64"/>
              <a:gd name="T27" fmla="*/ 34 h 56"/>
              <a:gd name="T28" fmla="*/ 18 w 64"/>
              <a:gd name="T29" fmla="*/ 44 h 56"/>
              <a:gd name="T30" fmla="*/ 0 w 64"/>
              <a:gd name="T31" fmla="*/ 50 h 56"/>
              <a:gd name="T32" fmla="*/ 21 w 64"/>
              <a:gd name="T33" fmla="*/ 56 h 56"/>
              <a:gd name="T34" fmla="*/ 58 w 64"/>
              <a:gd name="T35" fmla="*/ 14 h 56"/>
              <a:gd name="T36" fmla="*/ 58 w 64"/>
              <a:gd name="T37" fmla="*/ 14 h 56"/>
              <a:gd name="T38" fmla="*/ 58 w 64"/>
              <a:gd name="T39" fmla="*/ 14 h 56"/>
              <a:gd name="T40" fmla="*/ 58 w 64"/>
              <a:gd name="T41" fmla="*/ 14 h 56"/>
              <a:gd name="T42" fmla="*/ 64 w 64"/>
              <a:gd name="T4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4" h="56">
                <a:moveTo>
                  <a:pt x="64" y="7"/>
                </a:moveTo>
                <a:cubicBezTo>
                  <a:pt x="63" y="7"/>
                  <a:pt x="60" y="9"/>
                  <a:pt x="57" y="9"/>
                </a:cubicBezTo>
                <a:cubicBezTo>
                  <a:pt x="59" y="8"/>
                  <a:pt x="61" y="4"/>
                  <a:pt x="62" y="1"/>
                </a:cubicBezTo>
                <a:cubicBezTo>
                  <a:pt x="60" y="3"/>
                  <a:pt x="56" y="4"/>
                  <a:pt x="54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2" y="2"/>
                  <a:pt x="48" y="0"/>
                  <a:pt x="44" y="0"/>
                </a:cubicBezTo>
                <a:cubicBezTo>
                  <a:pt x="37" y="0"/>
                  <a:pt x="31" y="6"/>
                  <a:pt x="31" y="14"/>
                </a:cubicBezTo>
                <a:cubicBezTo>
                  <a:pt x="31" y="15"/>
                  <a:pt x="31" y="16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22" y="17"/>
                  <a:pt x="10" y="12"/>
                  <a:pt x="4" y="3"/>
                </a:cubicBezTo>
                <a:cubicBezTo>
                  <a:pt x="0" y="10"/>
                  <a:pt x="3" y="18"/>
                  <a:pt x="8" y="21"/>
                </a:cubicBezTo>
                <a:cubicBezTo>
                  <a:pt x="6" y="22"/>
                  <a:pt x="3" y="21"/>
                  <a:pt x="2" y="20"/>
                </a:cubicBezTo>
                <a:cubicBezTo>
                  <a:pt x="2" y="25"/>
                  <a:pt x="4" y="31"/>
                  <a:pt x="12" y="34"/>
                </a:cubicBezTo>
                <a:cubicBezTo>
                  <a:pt x="10" y="35"/>
                  <a:pt x="8" y="34"/>
                  <a:pt x="6" y="34"/>
                </a:cubicBezTo>
                <a:cubicBezTo>
                  <a:pt x="7" y="38"/>
                  <a:pt x="12" y="44"/>
                  <a:pt x="18" y="44"/>
                </a:cubicBezTo>
                <a:cubicBezTo>
                  <a:pt x="16" y="46"/>
                  <a:pt x="9" y="51"/>
                  <a:pt x="0" y="50"/>
                </a:cubicBezTo>
                <a:cubicBezTo>
                  <a:pt x="6" y="54"/>
                  <a:pt x="13" y="56"/>
                  <a:pt x="21" y="56"/>
                </a:cubicBezTo>
                <a:cubicBezTo>
                  <a:pt x="42" y="56"/>
                  <a:pt x="58" y="37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60" y="13"/>
                  <a:pt x="62" y="10"/>
                  <a:pt x="64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4" name="直接连接符 13"/>
          <p:cNvCxnSpPr>
            <a:endCxn id="12" idx="6"/>
          </p:cNvCxnSpPr>
          <p:nvPr/>
        </p:nvCxnSpPr>
        <p:spPr>
          <a:xfrm flipH="1" flipV="1">
            <a:off x="3793065" y="2258988"/>
            <a:ext cx="1845736" cy="661170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8" idx="6"/>
          </p:cNvCxnSpPr>
          <p:nvPr/>
        </p:nvCxnSpPr>
        <p:spPr>
          <a:xfrm flipH="1">
            <a:off x="3084041" y="2921668"/>
            <a:ext cx="2554759" cy="6584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1"/>
            <a:endCxn id="10" idx="6"/>
          </p:cNvCxnSpPr>
          <p:nvPr/>
        </p:nvCxnSpPr>
        <p:spPr>
          <a:xfrm flipH="1">
            <a:off x="4127881" y="2921668"/>
            <a:ext cx="1510919" cy="391666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7"/>
          <p:cNvSpPr>
            <a:spLocks noEditPoints="1"/>
          </p:cNvSpPr>
          <p:nvPr/>
        </p:nvSpPr>
        <p:spPr bwMode="auto">
          <a:xfrm>
            <a:off x="5863585" y="2699652"/>
            <a:ext cx="457200" cy="457200"/>
          </a:xfrm>
          <a:custGeom>
            <a:avLst/>
            <a:gdLst>
              <a:gd name="T0" fmla="*/ 56 w 64"/>
              <a:gd name="T1" fmla="*/ 0 h 64"/>
              <a:gd name="T2" fmla="*/ 48 w 64"/>
              <a:gd name="T3" fmla="*/ 8 h 64"/>
              <a:gd name="T4" fmla="*/ 48 w 64"/>
              <a:gd name="T5" fmla="*/ 9 h 64"/>
              <a:gd name="T6" fmla="*/ 13 w 64"/>
              <a:gd name="T7" fmla="*/ 26 h 64"/>
              <a:gd name="T8" fmla="*/ 8 w 64"/>
              <a:gd name="T9" fmla="*/ 24 h 64"/>
              <a:gd name="T10" fmla="*/ 0 w 64"/>
              <a:gd name="T11" fmla="*/ 32 h 64"/>
              <a:gd name="T12" fmla="*/ 8 w 64"/>
              <a:gd name="T13" fmla="*/ 40 h 64"/>
              <a:gd name="T14" fmla="*/ 13 w 64"/>
              <a:gd name="T15" fmla="*/ 39 h 64"/>
              <a:gd name="T16" fmla="*/ 29 w 64"/>
              <a:gd name="T17" fmla="*/ 53 h 64"/>
              <a:gd name="T18" fmla="*/ 28 w 64"/>
              <a:gd name="T19" fmla="*/ 56 h 64"/>
              <a:gd name="T20" fmla="*/ 36 w 64"/>
              <a:gd name="T21" fmla="*/ 64 h 64"/>
              <a:gd name="T22" fmla="*/ 44 w 64"/>
              <a:gd name="T23" fmla="*/ 56 h 64"/>
              <a:gd name="T24" fmla="*/ 36 w 64"/>
              <a:gd name="T25" fmla="*/ 48 h 64"/>
              <a:gd name="T26" fmla="*/ 31 w 64"/>
              <a:gd name="T27" fmla="*/ 50 h 64"/>
              <a:gd name="T28" fmla="*/ 15 w 64"/>
              <a:gd name="T29" fmla="*/ 36 h 64"/>
              <a:gd name="T30" fmla="*/ 16 w 64"/>
              <a:gd name="T31" fmla="*/ 32 h 64"/>
              <a:gd name="T32" fmla="*/ 15 w 64"/>
              <a:gd name="T33" fmla="*/ 29 h 64"/>
              <a:gd name="T34" fmla="*/ 50 w 64"/>
              <a:gd name="T35" fmla="*/ 13 h 64"/>
              <a:gd name="T36" fmla="*/ 56 w 64"/>
              <a:gd name="T37" fmla="*/ 16 h 64"/>
              <a:gd name="T38" fmla="*/ 64 w 64"/>
              <a:gd name="T39" fmla="*/ 8 h 64"/>
              <a:gd name="T40" fmla="*/ 56 w 64"/>
              <a:gd name="T41" fmla="*/ 0 h 64"/>
              <a:gd name="T42" fmla="*/ 4 w 64"/>
              <a:gd name="T43" fmla="*/ 32 h 64"/>
              <a:gd name="T44" fmla="*/ 8 w 64"/>
              <a:gd name="T45" fmla="*/ 28 h 64"/>
              <a:gd name="T46" fmla="*/ 12 w 64"/>
              <a:gd name="T47" fmla="*/ 32 h 64"/>
              <a:gd name="T48" fmla="*/ 8 w 64"/>
              <a:gd name="T49" fmla="*/ 36 h 64"/>
              <a:gd name="T50" fmla="*/ 4 w 64"/>
              <a:gd name="T51" fmla="*/ 32 h 64"/>
              <a:gd name="T52" fmla="*/ 36 w 64"/>
              <a:gd name="T53" fmla="*/ 52 h 64"/>
              <a:gd name="T54" fmla="*/ 40 w 64"/>
              <a:gd name="T55" fmla="*/ 56 h 64"/>
              <a:gd name="T56" fmla="*/ 36 w 64"/>
              <a:gd name="T57" fmla="*/ 60 h 64"/>
              <a:gd name="T58" fmla="*/ 32 w 64"/>
              <a:gd name="T59" fmla="*/ 56 h 64"/>
              <a:gd name="T60" fmla="*/ 36 w 64"/>
              <a:gd name="T61" fmla="*/ 52 h 64"/>
              <a:gd name="T62" fmla="*/ 56 w 64"/>
              <a:gd name="T63" fmla="*/ 12 h 64"/>
              <a:gd name="T64" fmla="*/ 52 w 64"/>
              <a:gd name="T65" fmla="*/ 8 h 64"/>
              <a:gd name="T66" fmla="*/ 56 w 64"/>
              <a:gd name="T67" fmla="*/ 4 h 64"/>
              <a:gd name="T68" fmla="*/ 60 w 64"/>
              <a:gd name="T69" fmla="*/ 8 h 64"/>
              <a:gd name="T70" fmla="*/ 56 w 64"/>
              <a:gd name="T71" fmla="*/ 1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" h="64">
                <a:moveTo>
                  <a:pt x="56" y="0"/>
                </a:moveTo>
                <a:cubicBezTo>
                  <a:pt x="52" y="0"/>
                  <a:pt x="48" y="4"/>
                  <a:pt x="48" y="8"/>
                </a:cubicBezTo>
                <a:cubicBezTo>
                  <a:pt x="48" y="8"/>
                  <a:pt x="48" y="9"/>
                  <a:pt x="48" y="9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5"/>
                  <a:pt x="10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36"/>
                  <a:pt x="4" y="40"/>
                  <a:pt x="8" y="40"/>
                </a:cubicBezTo>
                <a:cubicBezTo>
                  <a:pt x="10" y="40"/>
                  <a:pt x="11" y="39"/>
                  <a:pt x="13" y="39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4"/>
                  <a:pt x="28" y="55"/>
                  <a:pt x="28" y="56"/>
                </a:cubicBezTo>
                <a:cubicBezTo>
                  <a:pt x="28" y="60"/>
                  <a:pt x="32" y="64"/>
                  <a:pt x="36" y="64"/>
                </a:cubicBezTo>
                <a:cubicBezTo>
                  <a:pt x="40" y="64"/>
                  <a:pt x="44" y="60"/>
                  <a:pt x="44" y="56"/>
                </a:cubicBezTo>
                <a:cubicBezTo>
                  <a:pt x="44" y="52"/>
                  <a:pt x="40" y="48"/>
                  <a:pt x="36" y="48"/>
                </a:cubicBezTo>
                <a:cubicBezTo>
                  <a:pt x="34" y="48"/>
                  <a:pt x="33" y="49"/>
                  <a:pt x="31" y="50"/>
                </a:cubicBezTo>
                <a:cubicBezTo>
                  <a:pt x="15" y="36"/>
                  <a:pt x="15" y="36"/>
                  <a:pt x="15" y="36"/>
                </a:cubicBezTo>
                <a:cubicBezTo>
                  <a:pt x="16" y="34"/>
                  <a:pt x="16" y="33"/>
                  <a:pt x="16" y="32"/>
                </a:cubicBezTo>
                <a:cubicBezTo>
                  <a:pt x="16" y="31"/>
                  <a:pt x="16" y="30"/>
                  <a:pt x="15" y="29"/>
                </a:cubicBezTo>
                <a:cubicBezTo>
                  <a:pt x="50" y="13"/>
                  <a:pt x="50" y="13"/>
                  <a:pt x="50" y="13"/>
                </a:cubicBezTo>
                <a:cubicBezTo>
                  <a:pt x="51" y="15"/>
                  <a:pt x="53" y="16"/>
                  <a:pt x="56" y="16"/>
                </a:cubicBezTo>
                <a:cubicBezTo>
                  <a:pt x="60" y="16"/>
                  <a:pt x="64" y="12"/>
                  <a:pt x="64" y="8"/>
                </a:cubicBezTo>
                <a:cubicBezTo>
                  <a:pt x="64" y="4"/>
                  <a:pt x="60" y="0"/>
                  <a:pt x="56" y="0"/>
                </a:cubicBezTo>
                <a:close/>
                <a:moveTo>
                  <a:pt x="4" y="32"/>
                </a:moveTo>
                <a:cubicBezTo>
                  <a:pt x="4" y="30"/>
                  <a:pt x="6" y="28"/>
                  <a:pt x="8" y="28"/>
                </a:cubicBezTo>
                <a:cubicBezTo>
                  <a:pt x="10" y="28"/>
                  <a:pt x="12" y="30"/>
                  <a:pt x="12" y="32"/>
                </a:cubicBezTo>
                <a:cubicBezTo>
                  <a:pt x="12" y="34"/>
                  <a:pt x="10" y="36"/>
                  <a:pt x="8" y="36"/>
                </a:cubicBezTo>
                <a:cubicBezTo>
                  <a:pt x="6" y="36"/>
                  <a:pt x="4" y="34"/>
                  <a:pt x="4" y="32"/>
                </a:cubicBezTo>
                <a:close/>
                <a:moveTo>
                  <a:pt x="36" y="52"/>
                </a:moveTo>
                <a:cubicBezTo>
                  <a:pt x="38" y="52"/>
                  <a:pt x="40" y="54"/>
                  <a:pt x="40" y="56"/>
                </a:cubicBezTo>
                <a:cubicBezTo>
                  <a:pt x="40" y="58"/>
                  <a:pt x="38" y="60"/>
                  <a:pt x="36" y="60"/>
                </a:cubicBezTo>
                <a:cubicBezTo>
                  <a:pt x="34" y="60"/>
                  <a:pt x="32" y="58"/>
                  <a:pt x="32" y="56"/>
                </a:cubicBezTo>
                <a:cubicBezTo>
                  <a:pt x="32" y="54"/>
                  <a:pt x="34" y="52"/>
                  <a:pt x="36" y="52"/>
                </a:cubicBezTo>
                <a:close/>
                <a:moveTo>
                  <a:pt x="56" y="12"/>
                </a:moveTo>
                <a:cubicBezTo>
                  <a:pt x="54" y="12"/>
                  <a:pt x="52" y="10"/>
                  <a:pt x="52" y="8"/>
                </a:cubicBezTo>
                <a:cubicBezTo>
                  <a:pt x="52" y="6"/>
                  <a:pt x="54" y="4"/>
                  <a:pt x="56" y="4"/>
                </a:cubicBezTo>
                <a:cubicBezTo>
                  <a:pt x="58" y="4"/>
                  <a:pt x="60" y="6"/>
                  <a:pt x="60" y="8"/>
                </a:cubicBezTo>
                <a:cubicBezTo>
                  <a:pt x="60" y="10"/>
                  <a:pt x="58" y="12"/>
                  <a:pt x="56" y="12"/>
                </a:cubicBezTo>
                <a:close/>
              </a:path>
            </a:pathLst>
          </a:custGeom>
          <a:solidFill>
            <a:srgbClr val="685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1542425">
            <a:off x="7717228" y="1850112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1928057">
            <a:off x="9179869" y="2279867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739640">
            <a:off x="8571296" y="3181150"/>
            <a:ext cx="720000" cy="72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7" idx="3"/>
            <a:endCxn id="18" idx="3"/>
          </p:cNvCxnSpPr>
          <p:nvPr/>
        </p:nvCxnSpPr>
        <p:spPr>
          <a:xfrm flipV="1">
            <a:off x="6553200" y="2329055"/>
            <a:ext cx="1184246" cy="59261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7" idx="3"/>
            <a:endCxn id="19" idx="3"/>
          </p:cNvCxnSpPr>
          <p:nvPr/>
        </p:nvCxnSpPr>
        <p:spPr>
          <a:xfrm flipV="1">
            <a:off x="6553200" y="2720027"/>
            <a:ext cx="2635708" cy="201641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3"/>
            <a:endCxn id="20" idx="2"/>
          </p:cNvCxnSpPr>
          <p:nvPr/>
        </p:nvCxnSpPr>
        <p:spPr>
          <a:xfrm>
            <a:off x="6553200" y="2921668"/>
            <a:ext cx="2026396" cy="54262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70"/>
          <p:cNvSpPr>
            <a:spLocks noChangeAspect="1" noEditPoints="1"/>
          </p:cNvSpPr>
          <p:nvPr/>
        </p:nvSpPr>
        <p:spPr bwMode="auto">
          <a:xfrm>
            <a:off x="8796418" y="3405256"/>
            <a:ext cx="270000" cy="27178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2 w 64"/>
              <a:gd name="T11" fmla="*/ 17 h 64"/>
              <a:gd name="T12" fmla="*/ 57 w 64"/>
              <a:gd name="T13" fmla="*/ 31 h 64"/>
              <a:gd name="T14" fmla="*/ 47 w 64"/>
              <a:gd name="T15" fmla="*/ 30 h 64"/>
              <a:gd name="T16" fmla="*/ 47 w 64"/>
              <a:gd name="T17" fmla="*/ 30 h 64"/>
              <a:gd name="T18" fmla="*/ 39 w 64"/>
              <a:gd name="T19" fmla="*/ 30 h 64"/>
              <a:gd name="T20" fmla="*/ 38 w 64"/>
              <a:gd name="T21" fmla="*/ 26 h 64"/>
              <a:gd name="T22" fmla="*/ 52 w 64"/>
              <a:gd name="T23" fmla="*/ 17 h 64"/>
              <a:gd name="T24" fmla="*/ 32 w 64"/>
              <a:gd name="T25" fmla="*/ 7 h 64"/>
              <a:gd name="T26" fmla="*/ 48 w 64"/>
              <a:gd name="T27" fmla="*/ 13 h 64"/>
              <a:gd name="T28" fmla="*/ 35 w 64"/>
              <a:gd name="T29" fmla="*/ 21 h 64"/>
              <a:gd name="T30" fmla="*/ 27 w 64"/>
              <a:gd name="T31" fmla="*/ 8 h 64"/>
              <a:gd name="T32" fmla="*/ 32 w 64"/>
              <a:gd name="T33" fmla="*/ 7 h 64"/>
              <a:gd name="T34" fmla="*/ 21 w 64"/>
              <a:gd name="T35" fmla="*/ 10 h 64"/>
              <a:gd name="T36" fmla="*/ 30 w 64"/>
              <a:gd name="T37" fmla="*/ 23 h 64"/>
              <a:gd name="T38" fmla="*/ 10 w 64"/>
              <a:gd name="T39" fmla="*/ 26 h 64"/>
              <a:gd name="T40" fmla="*/ 10 w 64"/>
              <a:gd name="T41" fmla="*/ 26 h 64"/>
              <a:gd name="T42" fmla="*/ 10 w 64"/>
              <a:gd name="T43" fmla="*/ 26 h 64"/>
              <a:gd name="T44" fmla="*/ 8 w 64"/>
              <a:gd name="T45" fmla="*/ 26 h 64"/>
              <a:gd name="T46" fmla="*/ 21 w 64"/>
              <a:gd name="T47" fmla="*/ 10 h 64"/>
              <a:gd name="T48" fmla="*/ 7 w 64"/>
              <a:gd name="T49" fmla="*/ 32 h 64"/>
              <a:gd name="T50" fmla="*/ 7 w 64"/>
              <a:gd name="T51" fmla="*/ 32 h 64"/>
              <a:gd name="T52" fmla="*/ 10 w 64"/>
              <a:gd name="T53" fmla="*/ 32 h 64"/>
              <a:gd name="T54" fmla="*/ 32 w 64"/>
              <a:gd name="T55" fmla="*/ 28 h 64"/>
              <a:gd name="T56" fmla="*/ 34 w 64"/>
              <a:gd name="T57" fmla="*/ 32 h 64"/>
              <a:gd name="T58" fmla="*/ 20 w 64"/>
              <a:gd name="T59" fmla="*/ 40 h 64"/>
              <a:gd name="T60" fmla="*/ 13 w 64"/>
              <a:gd name="T61" fmla="*/ 48 h 64"/>
              <a:gd name="T62" fmla="*/ 7 w 64"/>
              <a:gd name="T63" fmla="*/ 32 h 64"/>
              <a:gd name="T64" fmla="*/ 32 w 64"/>
              <a:gd name="T65" fmla="*/ 57 h 64"/>
              <a:gd name="T66" fmla="*/ 17 w 64"/>
              <a:gd name="T67" fmla="*/ 52 h 64"/>
              <a:gd name="T68" fmla="*/ 23 w 64"/>
              <a:gd name="T69" fmla="*/ 45 h 64"/>
              <a:gd name="T70" fmla="*/ 36 w 64"/>
              <a:gd name="T71" fmla="*/ 37 h 64"/>
              <a:gd name="T72" fmla="*/ 41 w 64"/>
              <a:gd name="T73" fmla="*/ 55 h 64"/>
              <a:gd name="T74" fmla="*/ 32 w 64"/>
              <a:gd name="T75" fmla="*/ 57 h 64"/>
              <a:gd name="T76" fmla="*/ 46 w 64"/>
              <a:gd name="T77" fmla="*/ 53 h 64"/>
              <a:gd name="T78" fmla="*/ 42 w 64"/>
              <a:gd name="T79" fmla="*/ 36 h 64"/>
              <a:gd name="T80" fmla="*/ 47 w 64"/>
              <a:gd name="T81" fmla="*/ 35 h 64"/>
              <a:gd name="T82" fmla="*/ 47 w 64"/>
              <a:gd name="T83" fmla="*/ 35 h 64"/>
              <a:gd name="T84" fmla="*/ 47 w 64"/>
              <a:gd name="T85" fmla="*/ 35 h 64"/>
              <a:gd name="T86" fmla="*/ 57 w 64"/>
              <a:gd name="T87" fmla="*/ 37 h 64"/>
              <a:gd name="T88" fmla="*/ 46 w 64"/>
              <a:gd name="T89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2" y="17"/>
                </a:moveTo>
                <a:cubicBezTo>
                  <a:pt x="55" y="21"/>
                  <a:pt x="57" y="25"/>
                  <a:pt x="57" y="31"/>
                </a:cubicBezTo>
                <a:cubicBezTo>
                  <a:pt x="53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4" y="30"/>
                  <a:pt x="42" y="30"/>
                  <a:pt x="39" y="30"/>
                </a:cubicBezTo>
                <a:cubicBezTo>
                  <a:pt x="39" y="29"/>
                  <a:pt x="38" y="28"/>
                  <a:pt x="38" y="26"/>
                </a:cubicBezTo>
                <a:cubicBezTo>
                  <a:pt x="43" y="24"/>
                  <a:pt x="48" y="21"/>
                  <a:pt x="52" y="17"/>
                </a:cubicBezTo>
                <a:close/>
                <a:moveTo>
                  <a:pt x="32" y="7"/>
                </a:moveTo>
                <a:cubicBezTo>
                  <a:pt x="38" y="7"/>
                  <a:pt x="43" y="9"/>
                  <a:pt x="48" y="13"/>
                </a:cubicBezTo>
                <a:cubicBezTo>
                  <a:pt x="44" y="16"/>
                  <a:pt x="40" y="19"/>
                  <a:pt x="35" y="21"/>
                </a:cubicBezTo>
                <a:cubicBezTo>
                  <a:pt x="32" y="15"/>
                  <a:pt x="29" y="10"/>
                  <a:pt x="27" y="8"/>
                </a:cubicBezTo>
                <a:cubicBezTo>
                  <a:pt x="28" y="7"/>
                  <a:pt x="30" y="7"/>
                  <a:pt x="32" y="7"/>
                </a:cubicBezTo>
                <a:close/>
                <a:moveTo>
                  <a:pt x="21" y="10"/>
                </a:moveTo>
                <a:cubicBezTo>
                  <a:pt x="23" y="12"/>
                  <a:pt x="26" y="16"/>
                  <a:pt x="30" y="23"/>
                </a:cubicBezTo>
                <a:cubicBezTo>
                  <a:pt x="22" y="25"/>
                  <a:pt x="15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8" y="26"/>
                  <a:pt x="8" y="26"/>
                </a:cubicBezTo>
                <a:cubicBezTo>
                  <a:pt x="10" y="19"/>
                  <a:pt x="14" y="13"/>
                  <a:pt x="21" y="10"/>
                </a:cubicBezTo>
                <a:close/>
                <a:moveTo>
                  <a:pt x="7" y="32"/>
                </a:moveTo>
                <a:cubicBezTo>
                  <a:pt x="7" y="32"/>
                  <a:pt x="7" y="32"/>
                  <a:pt x="7" y="32"/>
                </a:cubicBezTo>
                <a:cubicBezTo>
                  <a:pt x="8" y="32"/>
                  <a:pt x="10" y="32"/>
                  <a:pt x="10" y="32"/>
                </a:cubicBezTo>
                <a:cubicBezTo>
                  <a:pt x="15" y="32"/>
                  <a:pt x="24" y="31"/>
                  <a:pt x="32" y="28"/>
                </a:cubicBezTo>
                <a:cubicBezTo>
                  <a:pt x="33" y="29"/>
                  <a:pt x="33" y="31"/>
                  <a:pt x="34" y="32"/>
                </a:cubicBezTo>
                <a:cubicBezTo>
                  <a:pt x="28" y="34"/>
                  <a:pt x="23" y="37"/>
                  <a:pt x="20" y="40"/>
                </a:cubicBezTo>
                <a:cubicBezTo>
                  <a:pt x="16" y="43"/>
                  <a:pt x="14" y="46"/>
                  <a:pt x="13" y="48"/>
                </a:cubicBezTo>
                <a:cubicBezTo>
                  <a:pt x="9" y="44"/>
                  <a:pt x="7" y="38"/>
                  <a:pt x="7" y="32"/>
                </a:cubicBezTo>
                <a:close/>
                <a:moveTo>
                  <a:pt x="32" y="57"/>
                </a:moveTo>
                <a:cubicBezTo>
                  <a:pt x="26" y="57"/>
                  <a:pt x="21" y="55"/>
                  <a:pt x="17" y="52"/>
                </a:cubicBezTo>
                <a:cubicBezTo>
                  <a:pt x="18" y="51"/>
                  <a:pt x="20" y="48"/>
                  <a:pt x="23" y="45"/>
                </a:cubicBezTo>
                <a:cubicBezTo>
                  <a:pt x="26" y="42"/>
                  <a:pt x="30" y="39"/>
                  <a:pt x="36" y="37"/>
                </a:cubicBezTo>
                <a:cubicBezTo>
                  <a:pt x="38" y="42"/>
                  <a:pt x="40" y="48"/>
                  <a:pt x="41" y="55"/>
                </a:cubicBezTo>
                <a:cubicBezTo>
                  <a:pt x="38" y="56"/>
                  <a:pt x="35" y="57"/>
                  <a:pt x="32" y="57"/>
                </a:cubicBezTo>
                <a:close/>
                <a:moveTo>
                  <a:pt x="46" y="53"/>
                </a:moveTo>
                <a:cubicBezTo>
                  <a:pt x="45" y="46"/>
                  <a:pt x="43" y="41"/>
                  <a:pt x="42" y="36"/>
                </a:cubicBezTo>
                <a:cubicBezTo>
                  <a:pt x="43" y="36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3" y="36"/>
                  <a:pt x="57" y="37"/>
                </a:cubicBezTo>
                <a:cubicBezTo>
                  <a:pt x="55" y="43"/>
                  <a:pt x="51" y="49"/>
                  <a:pt x="46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84"/>
          <p:cNvSpPr>
            <a:spLocks noChangeAspect="1" noEditPoints="1"/>
          </p:cNvSpPr>
          <p:nvPr/>
        </p:nvSpPr>
        <p:spPr bwMode="auto">
          <a:xfrm>
            <a:off x="9414940" y="2504867"/>
            <a:ext cx="259747" cy="270000"/>
          </a:xfrm>
          <a:custGeom>
            <a:avLst/>
            <a:gdLst>
              <a:gd name="T0" fmla="*/ 38 w 64"/>
              <a:gd name="T1" fmla="*/ 2 h 67"/>
              <a:gd name="T2" fmla="*/ 41 w 64"/>
              <a:gd name="T3" fmla="*/ 0 h 67"/>
              <a:gd name="T4" fmla="*/ 20 w 64"/>
              <a:gd name="T5" fmla="*/ 0 h 67"/>
              <a:gd name="T6" fmla="*/ 4 w 64"/>
              <a:gd name="T7" fmla="*/ 16 h 67"/>
              <a:gd name="T8" fmla="*/ 20 w 64"/>
              <a:gd name="T9" fmla="*/ 29 h 67"/>
              <a:gd name="T10" fmla="*/ 21 w 64"/>
              <a:gd name="T11" fmla="*/ 36 h 67"/>
              <a:gd name="T12" fmla="*/ 21 w 64"/>
              <a:gd name="T13" fmla="*/ 38 h 67"/>
              <a:gd name="T14" fmla="*/ 0 w 64"/>
              <a:gd name="T15" fmla="*/ 52 h 67"/>
              <a:gd name="T16" fmla="*/ 34 w 64"/>
              <a:gd name="T17" fmla="*/ 59 h 67"/>
              <a:gd name="T18" fmla="*/ 34 w 64"/>
              <a:gd name="T19" fmla="*/ 37 h 67"/>
              <a:gd name="T20" fmla="*/ 29 w 64"/>
              <a:gd name="T21" fmla="*/ 26 h 67"/>
              <a:gd name="T22" fmla="*/ 37 w 64"/>
              <a:gd name="T23" fmla="*/ 13 h 67"/>
              <a:gd name="T24" fmla="*/ 31 w 64"/>
              <a:gd name="T25" fmla="*/ 3 h 67"/>
              <a:gd name="T26" fmla="*/ 38 w 64"/>
              <a:gd name="T27" fmla="*/ 2 h 67"/>
              <a:gd name="T28" fmla="*/ 34 w 64"/>
              <a:gd name="T29" fmla="*/ 51 h 67"/>
              <a:gd name="T30" fmla="*/ 21 w 64"/>
              <a:gd name="T31" fmla="*/ 60 h 67"/>
              <a:gd name="T32" fmla="*/ 7 w 64"/>
              <a:gd name="T33" fmla="*/ 49 h 67"/>
              <a:gd name="T34" fmla="*/ 25 w 64"/>
              <a:gd name="T35" fmla="*/ 40 h 67"/>
              <a:gd name="T36" fmla="*/ 34 w 64"/>
              <a:gd name="T37" fmla="*/ 51 h 67"/>
              <a:gd name="T38" fmla="*/ 22 w 64"/>
              <a:gd name="T39" fmla="*/ 26 h 67"/>
              <a:gd name="T40" fmla="*/ 19 w 64"/>
              <a:gd name="T41" fmla="*/ 2 h 67"/>
              <a:gd name="T42" fmla="*/ 22 w 64"/>
              <a:gd name="T43" fmla="*/ 26 h 67"/>
              <a:gd name="T44" fmla="*/ 56 w 64"/>
              <a:gd name="T45" fmla="*/ 8 h 67"/>
              <a:gd name="T46" fmla="*/ 56 w 64"/>
              <a:gd name="T47" fmla="*/ 0 h 67"/>
              <a:gd name="T48" fmla="*/ 52 w 64"/>
              <a:gd name="T49" fmla="*/ 0 h 67"/>
              <a:gd name="T50" fmla="*/ 52 w 64"/>
              <a:gd name="T51" fmla="*/ 8 h 67"/>
              <a:gd name="T52" fmla="*/ 44 w 64"/>
              <a:gd name="T53" fmla="*/ 8 h 67"/>
              <a:gd name="T54" fmla="*/ 44 w 64"/>
              <a:gd name="T55" fmla="*/ 12 h 67"/>
              <a:gd name="T56" fmla="*/ 52 w 64"/>
              <a:gd name="T57" fmla="*/ 12 h 67"/>
              <a:gd name="T58" fmla="*/ 52 w 64"/>
              <a:gd name="T59" fmla="*/ 20 h 67"/>
              <a:gd name="T60" fmla="*/ 56 w 64"/>
              <a:gd name="T61" fmla="*/ 20 h 67"/>
              <a:gd name="T62" fmla="*/ 56 w 64"/>
              <a:gd name="T63" fmla="*/ 12 h 67"/>
              <a:gd name="T64" fmla="*/ 64 w 64"/>
              <a:gd name="T65" fmla="*/ 12 h 67"/>
              <a:gd name="T66" fmla="*/ 64 w 64"/>
              <a:gd name="T67" fmla="*/ 8 h 67"/>
              <a:gd name="T68" fmla="*/ 56 w 64"/>
              <a:gd name="T69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67">
                <a:moveTo>
                  <a:pt x="38" y="2"/>
                </a:moveTo>
                <a:cubicBezTo>
                  <a:pt x="40" y="1"/>
                  <a:pt x="41" y="0"/>
                  <a:pt x="4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4" y="5"/>
                  <a:pt x="4" y="16"/>
                </a:cubicBezTo>
                <a:cubicBezTo>
                  <a:pt x="4" y="27"/>
                  <a:pt x="16" y="29"/>
                  <a:pt x="20" y="29"/>
                </a:cubicBezTo>
                <a:cubicBezTo>
                  <a:pt x="18" y="32"/>
                  <a:pt x="20" y="35"/>
                  <a:pt x="21" y="36"/>
                </a:cubicBezTo>
                <a:cubicBezTo>
                  <a:pt x="23" y="38"/>
                  <a:pt x="22" y="38"/>
                  <a:pt x="21" y="38"/>
                </a:cubicBezTo>
                <a:cubicBezTo>
                  <a:pt x="19" y="38"/>
                  <a:pt x="0" y="38"/>
                  <a:pt x="0" y="52"/>
                </a:cubicBezTo>
                <a:cubicBezTo>
                  <a:pt x="0" y="66"/>
                  <a:pt x="26" y="67"/>
                  <a:pt x="34" y="59"/>
                </a:cubicBezTo>
                <a:cubicBezTo>
                  <a:pt x="43" y="52"/>
                  <a:pt x="41" y="42"/>
                  <a:pt x="34" y="37"/>
                </a:cubicBezTo>
                <a:cubicBezTo>
                  <a:pt x="28" y="32"/>
                  <a:pt x="25" y="30"/>
                  <a:pt x="29" y="26"/>
                </a:cubicBezTo>
                <a:cubicBezTo>
                  <a:pt x="34" y="23"/>
                  <a:pt x="37" y="20"/>
                  <a:pt x="37" y="13"/>
                </a:cubicBezTo>
                <a:cubicBezTo>
                  <a:pt x="37" y="6"/>
                  <a:pt x="31" y="3"/>
                  <a:pt x="31" y="3"/>
                </a:cubicBezTo>
                <a:cubicBezTo>
                  <a:pt x="31" y="3"/>
                  <a:pt x="35" y="3"/>
                  <a:pt x="38" y="2"/>
                </a:cubicBezTo>
                <a:close/>
                <a:moveTo>
                  <a:pt x="34" y="51"/>
                </a:moveTo>
                <a:cubicBezTo>
                  <a:pt x="34" y="57"/>
                  <a:pt x="29" y="60"/>
                  <a:pt x="21" y="60"/>
                </a:cubicBezTo>
                <a:cubicBezTo>
                  <a:pt x="12" y="60"/>
                  <a:pt x="7" y="56"/>
                  <a:pt x="7" y="49"/>
                </a:cubicBezTo>
                <a:cubicBezTo>
                  <a:pt x="7" y="43"/>
                  <a:pt x="14" y="40"/>
                  <a:pt x="25" y="40"/>
                </a:cubicBezTo>
                <a:cubicBezTo>
                  <a:pt x="29" y="42"/>
                  <a:pt x="34" y="45"/>
                  <a:pt x="34" y="51"/>
                </a:cubicBezTo>
                <a:close/>
                <a:moveTo>
                  <a:pt x="22" y="26"/>
                </a:moveTo>
                <a:cubicBezTo>
                  <a:pt x="11" y="26"/>
                  <a:pt x="7" y="2"/>
                  <a:pt x="19" y="2"/>
                </a:cubicBezTo>
                <a:cubicBezTo>
                  <a:pt x="28" y="2"/>
                  <a:pt x="36" y="26"/>
                  <a:pt x="22" y="26"/>
                </a:cubicBezTo>
                <a:close/>
                <a:moveTo>
                  <a:pt x="56" y="8"/>
                </a:move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8"/>
                  <a:pt x="52" y="8"/>
                  <a:pt x="5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12"/>
                  <a:pt x="44" y="12"/>
                  <a:pt x="44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20"/>
                  <a:pt x="52" y="20"/>
                  <a:pt x="52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6" y="12"/>
                  <a:pt x="56" y="12"/>
                  <a:pt x="5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8"/>
                  <a:pt x="64" y="8"/>
                  <a:pt x="64" y="8"/>
                </a:cubicBezTo>
                <a:lnTo>
                  <a:pt x="56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04"/>
          <p:cNvSpPr>
            <a:spLocks noChangeAspect="1" noEditPoints="1"/>
          </p:cNvSpPr>
          <p:nvPr/>
        </p:nvSpPr>
        <p:spPr bwMode="auto">
          <a:xfrm>
            <a:off x="7942228" y="2075112"/>
            <a:ext cx="270000" cy="270000"/>
          </a:xfrm>
          <a:custGeom>
            <a:avLst/>
            <a:gdLst>
              <a:gd name="T0" fmla="*/ 60 w 64"/>
              <a:gd name="T1" fmla="*/ 32 h 64"/>
              <a:gd name="T2" fmla="*/ 31 w 64"/>
              <a:gd name="T3" fmla="*/ 4 h 64"/>
              <a:gd name="T4" fmla="*/ 27 w 64"/>
              <a:gd name="T5" fmla="*/ 4 h 64"/>
              <a:gd name="T6" fmla="*/ 16 w 64"/>
              <a:gd name="T7" fmla="*/ 0 h 64"/>
              <a:gd name="T8" fmla="*/ 0 w 64"/>
              <a:gd name="T9" fmla="*/ 16 h 64"/>
              <a:gd name="T10" fmla="*/ 3 w 64"/>
              <a:gd name="T11" fmla="*/ 26 h 64"/>
              <a:gd name="T12" fmla="*/ 3 w 64"/>
              <a:gd name="T13" fmla="*/ 32 h 64"/>
              <a:gd name="T14" fmla="*/ 31 w 64"/>
              <a:gd name="T15" fmla="*/ 61 h 64"/>
              <a:gd name="T16" fmla="*/ 37 w 64"/>
              <a:gd name="T17" fmla="*/ 60 h 64"/>
              <a:gd name="T18" fmla="*/ 48 w 64"/>
              <a:gd name="T19" fmla="*/ 64 h 64"/>
              <a:gd name="T20" fmla="*/ 64 w 64"/>
              <a:gd name="T21" fmla="*/ 48 h 64"/>
              <a:gd name="T22" fmla="*/ 59 w 64"/>
              <a:gd name="T23" fmla="*/ 36 h 64"/>
              <a:gd name="T24" fmla="*/ 60 w 64"/>
              <a:gd name="T25" fmla="*/ 32 h 64"/>
              <a:gd name="T26" fmla="*/ 44 w 64"/>
              <a:gd name="T27" fmla="*/ 45 h 64"/>
              <a:gd name="T28" fmla="*/ 40 w 64"/>
              <a:gd name="T29" fmla="*/ 48 h 64"/>
              <a:gd name="T30" fmla="*/ 32 w 64"/>
              <a:gd name="T31" fmla="*/ 50 h 64"/>
              <a:gd name="T32" fmla="*/ 23 w 64"/>
              <a:gd name="T33" fmla="*/ 48 h 64"/>
              <a:gd name="T34" fmla="*/ 19 w 64"/>
              <a:gd name="T35" fmla="*/ 44 h 64"/>
              <a:gd name="T36" fmla="*/ 17 w 64"/>
              <a:gd name="T37" fmla="*/ 40 h 64"/>
              <a:gd name="T38" fmla="*/ 18 w 64"/>
              <a:gd name="T39" fmla="*/ 38 h 64"/>
              <a:gd name="T40" fmla="*/ 21 w 64"/>
              <a:gd name="T41" fmla="*/ 37 h 64"/>
              <a:gd name="T42" fmla="*/ 23 w 64"/>
              <a:gd name="T43" fmla="*/ 38 h 64"/>
              <a:gd name="T44" fmla="*/ 24 w 64"/>
              <a:gd name="T45" fmla="*/ 40 h 64"/>
              <a:gd name="T46" fmla="*/ 26 w 64"/>
              <a:gd name="T47" fmla="*/ 42 h 64"/>
              <a:gd name="T48" fmla="*/ 28 w 64"/>
              <a:gd name="T49" fmla="*/ 44 h 64"/>
              <a:gd name="T50" fmla="*/ 32 w 64"/>
              <a:gd name="T51" fmla="*/ 45 h 64"/>
              <a:gd name="T52" fmla="*/ 37 w 64"/>
              <a:gd name="T53" fmla="*/ 43 h 64"/>
              <a:gd name="T54" fmla="*/ 39 w 64"/>
              <a:gd name="T55" fmla="*/ 40 h 64"/>
              <a:gd name="T56" fmla="*/ 38 w 64"/>
              <a:gd name="T57" fmla="*/ 37 h 64"/>
              <a:gd name="T58" fmla="*/ 35 w 64"/>
              <a:gd name="T59" fmla="*/ 36 h 64"/>
              <a:gd name="T60" fmla="*/ 30 w 64"/>
              <a:gd name="T61" fmla="*/ 34 h 64"/>
              <a:gd name="T62" fmla="*/ 24 w 64"/>
              <a:gd name="T63" fmla="*/ 32 h 64"/>
              <a:gd name="T64" fmla="*/ 20 w 64"/>
              <a:gd name="T65" fmla="*/ 29 h 64"/>
              <a:gd name="T66" fmla="*/ 18 w 64"/>
              <a:gd name="T67" fmla="*/ 25 h 64"/>
              <a:gd name="T68" fmla="*/ 20 w 64"/>
              <a:gd name="T69" fmla="*/ 20 h 64"/>
              <a:gd name="T70" fmla="*/ 25 w 64"/>
              <a:gd name="T71" fmla="*/ 16 h 64"/>
              <a:gd name="T72" fmla="*/ 32 w 64"/>
              <a:gd name="T73" fmla="*/ 15 h 64"/>
              <a:gd name="T74" fmla="*/ 37 w 64"/>
              <a:gd name="T75" fmla="*/ 16 h 64"/>
              <a:gd name="T76" fmla="*/ 42 w 64"/>
              <a:gd name="T77" fmla="*/ 18 h 64"/>
              <a:gd name="T78" fmla="*/ 44 w 64"/>
              <a:gd name="T79" fmla="*/ 21 h 64"/>
              <a:gd name="T80" fmla="*/ 45 w 64"/>
              <a:gd name="T81" fmla="*/ 23 h 64"/>
              <a:gd name="T82" fmla="*/ 44 w 64"/>
              <a:gd name="T83" fmla="*/ 26 h 64"/>
              <a:gd name="T84" fmla="*/ 41 w 64"/>
              <a:gd name="T85" fmla="*/ 27 h 64"/>
              <a:gd name="T86" fmla="*/ 39 w 64"/>
              <a:gd name="T87" fmla="*/ 26 h 64"/>
              <a:gd name="T88" fmla="*/ 38 w 64"/>
              <a:gd name="T89" fmla="*/ 24 h 64"/>
              <a:gd name="T90" fmla="*/ 36 w 64"/>
              <a:gd name="T91" fmla="*/ 21 h 64"/>
              <a:gd name="T92" fmla="*/ 31 w 64"/>
              <a:gd name="T93" fmla="*/ 20 h 64"/>
              <a:gd name="T94" fmla="*/ 27 w 64"/>
              <a:gd name="T95" fmla="*/ 21 h 64"/>
              <a:gd name="T96" fmla="*/ 25 w 64"/>
              <a:gd name="T97" fmla="*/ 24 h 64"/>
              <a:gd name="T98" fmla="*/ 26 w 64"/>
              <a:gd name="T99" fmla="*/ 26 h 64"/>
              <a:gd name="T100" fmla="*/ 27 w 64"/>
              <a:gd name="T101" fmla="*/ 27 h 64"/>
              <a:gd name="T102" fmla="*/ 29 w 64"/>
              <a:gd name="T103" fmla="*/ 28 h 64"/>
              <a:gd name="T104" fmla="*/ 33 w 64"/>
              <a:gd name="T105" fmla="*/ 29 h 64"/>
              <a:gd name="T106" fmla="*/ 38 w 64"/>
              <a:gd name="T107" fmla="*/ 30 h 64"/>
              <a:gd name="T108" fmla="*/ 42 w 64"/>
              <a:gd name="T109" fmla="*/ 32 h 64"/>
              <a:gd name="T110" fmla="*/ 45 w 64"/>
              <a:gd name="T111" fmla="*/ 35 h 64"/>
              <a:gd name="T112" fmla="*/ 46 w 64"/>
              <a:gd name="T113" fmla="*/ 39 h 64"/>
              <a:gd name="T114" fmla="*/ 44 w 64"/>
              <a:gd name="T115" fmla="*/ 4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4" h="64">
                <a:moveTo>
                  <a:pt x="60" y="32"/>
                </a:moveTo>
                <a:cubicBezTo>
                  <a:pt x="60" y="16"/>
                  <a:pt x="47" y="4"/>
                  <a:pt x="31" y="4"/>
                </a:cubicBezTo>
                <a:cubicBezTo>
                  <a:pt x="30" y="4"/>
                  <a:pt x="28" y="4"/>
                  <a:pt x="27" y="4"/>
                </a:cubicBezTo>
                <a:cubicBezTo>
                  <a:pt x="24" y="1"/>
                  <a:pt x="20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0"/>
                  <a:pt x="1" y="23"/>
                  <a:pt x="3" y="26"/>
                </a:cubicBezTo>
                <a:cubicBezTo>
                  <a:pt x="3" y="28"/>
                  <a:pt x="3" y="30"/>
                  <a:pt x="3" y="32"/>
                </a:cubicBezTo>
                <a:cubicBezTo>
                  <a:pt x="3" y="48"/>
                  <a:pt x="15" y="61"/>
                  <a:pt x="31" y="61"/>
                </a:cubicBezTo>
                <a:cubicBezTo>
                  <a:pt x="33" y="61"/>
                  <a:pt x="35" y="60"/>
                  <a:pt x="37" y="60"/>
                </a:cubicBezTo>
                <a:cubicBezTo>
                  <a:pt x="40" y="62"/>
                  <a:pt x="44" y="64"/>
                  <a:pt x="48" y="64"/>
                </a:cubicBezTo>
                <a:cubicBezTo>
                  <a:pt x="57" y="64"/>
                  <a:pt x="64" y="57"/>
                  <a:pt x="64" y="48"/>
                </a:cubicBezTo>
                <a:cubicBezTo>
                  <a:pt x="64" y="43"/>
                  <a:pt x="62" y="39"/>
                  <a:pt x="59" y="36"/>
                </a:cubicBezTo>
                <a:cubicBezTo>
                  <a:pt x="60" y="35"/>
                  <a:pt x="60" y="34"/>
                  <a:pt x="60" y="32"/>
                </a:cubicBezTo>
                <a:close/>
                <a:moveTo>
                  <a:pt x="44" y="45"/>
                </a:moveTo>
                <a:cubicBezTo>
                  <a:pt x="43" y="46"/>
                  <a:pt x="42" y="47"/>
                  <a:pt x="40" y="48"/>
                </a:cubicBezTo>
                <a:cubicBezTo>
                  <a:pt x="37" y="49"/>
                  <a:pt x="35" y="50"/>
                  <a:pt x="32" y="50"/>
                </a:cubicBezTo>
                <a:cubicBezTo>
                  <a:pt x="28" y="50"/>
                  <a:pt x="25" y="49"/>
                  <a:pt x="23" y="48"/>
                </a:cubicBezTo>
                <a:cubicBezTo>
                  <a:pt x="21" y="47"/>
                  <a:pt x="20" y="46"/>
                  <a:pt x="19" y="44"/>
                </a:cubicBezTo>
                <a:cubicBezTo>
                  <a:pt x="18" y="43"/>
                  <a:pt x="17" y="41"/>
                  <a:pt x="17" y="40"/>
                </a:cubicBezTo>
                <a:cubicBezTo>
                  <a:pt x="17" y="39"/>
                  <a:pt x="18" y="38"/>
                  <a:pt x="18" y="38"/>
                </a:cubicBezTo>
                <a:cubicBezTo>
                  <a:pt x="19" y="37"/>
                  <a:pt x="20" y="37"/>
                  <a:pt x="21" y="37"/>
                </a:cubicBezTo>
                <a:cubicBezTo>
                  <a:pt x="22" y="37"/>
                  <a:pt x="22" y="37"/>
                  <a:pt x="23" y="38"/>
                </a:cubicBezTo>
                <a:cubicBezTo>
                  <a:pt x="23" y="38"/>
                  <a:pt x="24" y="39"/>
                  <a:pt x="24" y="40"/>
                </a:cubicBezTo>
                <a:cubicBezTo>
                  <a:pt x="25" y="41"/>
                  <a:pt x="25" y="42"/>
                  <a:pt x="26" y="42"/>
                </a:cubicBezTo>
                <a:cubicBezTo>
                  <a:pt x="26" y="43"/>
                  <a:pt x="27" y="44"/>
                  <a:pt x="28" y="44"/>
                </a:cubicBezTo>
                <a:cubicBezTo>
                  <a:pt x="29" y="44"/>
                  <a:pt x="30" y="45"/>
                  <a:pt x="32" y="45"/>
                </a:cubicBezTo>
                <a:cubicBezTo>
                  <a:pt x="34" y="45"/>
                  <a:pt x="36" y="44"/>
                  <a:pt x="37" y="43"/>
                </a:cubicBezTo>
                <a:cubicBezTo>
                  <a:pt x="38" y="42"/>
                  <a:pt x="39" y="41"/>
                  <a:pt x="39" y="40"/>
                </a:cubicBezTo>
                <a:cubicBezTo>
                  <a:pt x="39" y="39"/>
                  <a:pt x="39" y="38"/>
                  <a:pt x="38" y="37"/>
                </a:cubicBezTo>
                <a:cubicBezTo>
                  <a:pt x="37" y="36"/>
                  <a:pt x="36" y="36"/>
                  <a:pt x="35" y="36"/>
                </a:cubicBezTo>
                <a:cubicBezTo>
                  <a:pt x="34" y="35"/>
                  <a:pt x="32" y="35"/>
                  <a:pt x="30" y="34"/>
                </a:cubicBezTo>
                <a:cubicBezTo>
                  <a:pt x="28" y="34"/>
                  <a:pt x="26" y="33"/>
                  <a:pt x="24" y="32"/>
                </a:cubicBezTo>
                <a:cubicBezTo>
                  <a:pt x="22" y="32"/>
                  <a:pt x="21" y="31"/>
                  <a:pt x="20" y="29"/>
                </a:cubicBezTo>
                <a:cubicBezTo>
                  <a:pt x="19" y="28"/>
                  <a:pt x="18" y="27"/>
                  <a:pt x="18" y="25"/>
                </a:cubicBezTo>
                <a:cubicBezTo>
                  <a:pt x="18" y="23"/>
                  <a:pt x="19" y="21"/>
                  <a:pt x="20" y="20"/>
                </a:cubicBezTo>
                <a:cubicBezTo>
                  <a:pt x="21" y="18"/>
                  <a:pt x="22" y="17"/>
                  <a:pt x="25" y="16"/>
                </a:cubicBezTo>
                <a:cubicBezTo>
                  <a:pt x="27" y="16"/>
                  <a:pt x="29" y="15"/>
                  <a:pt x="32" y="15"/>
                </a:cubicBezTo>
                <a:cubicBezTo>
                  <a:pt x="34" y="15"/>
                  <a:pt x="36" y="16"/>
                  <a:pt x="37" y="16"/>
                </a:cubicBezTo>
                <a:cubicBezTo>
                  <a:pt x="39" y="17"/>
                  <a:pt x="40" y="17"/>
                  <a:pt x="42" y="18"/>
                </a:cubicBezTo>
                <a:cubicBezTo>
                  <a:pt x="43" y="19"/>
                  <a:pt x="43" y="20"/>
                  <a:pt x="44" y="21"/>
                </a:cubicBezTo>
                <a:cubicBezTo>
                  <a:pt x="44" y="22"/>
                  <a:pt x="45" y="23"/>
                  <a:pt x="45" y="23"/>
                </a:cubicBezTo>
                <a:cubicBezTo>
                  <a:pt x="45" y="24"/>
                  <a:pt x="44" y="25"/>
                  <a:pt x="44" y="26"/>
                </a:cubicBezTo>
                <a:cubicBezTo>
                  <a:pt x="43" y="26"/>
                  <a:pt x="42" y="27"/>
                  <a:pt x="41" y="27"/>
                </a:cubicBezTo>
                <a:cubicBezTo>
                  <a:pt x="41" y="27"/>
                  <a:pt x="40" y="26"/>
                  <a:pt x="39" y="26"/>
                </a:cubicBezTo>
                <a:cubicBezTo>
                  <a:pt x="39" y="26"/>
                  <a:pt x="39" y="25"/>
                  <a:pt x="38" y="24"/>
                </a:cubicBezTo>
                <a:cubicBezTo>
                  <a:pt x="37" y="23"/>
                  <a:pt x="37" y="22"/>
                  <a:pt x="36" y="21"/>
                </a:cubicBezTo>
                <a:cubicBezTo>
                  <a:pt x="35" y="20"/>
                  <a:pt x="33" y="20"/>
                  <a:pt x="31" y="20"/>
                </a:cubicBezTo>
                <a:cubicBezTo>
                  <a:pt x="29" y="20"/>
                  <a:pt x="28" y="20"/>
                  <a:pt x="27" y="21"/>
                </a:cubicBezTo>
                <a:cubicBezTo>
                  <a:pt x="26" y="22"/>
                  <a:pt x="25" y="23"/>
                  <a:pt x="25" y="24"/>
                </a:cubicBezTo>
                <a:cubicBezTo>
                  <a:pt x="25" y="25"/>
                  <a:pt x="25" y="25"/>
                  <a:pt x="26" y="26"/>
                </a:cubicBezTo>
                <a:cubicBezTo>
                  <a:pt x="26" y="26"/>
                  <a:pt x="26" y="27"/>
                  <a:pt x="27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30" y="28"/>
                  <a:pt x="31" y="28"/>
                  <a:pt x="33" y="29"/>
                </a:cubicBezTo>
                <a:cubicBezTo>
                  <a:pt x="35" y="29"/>
                  <a:pt x="37" y="30"/>
                  <a:pt x="38" y="30"/>
                </a:cubicBezTo>
                <a:cubicBezTo>
                  <a:pt x="40" y="31"/>
                  <a:pt x="41" y="31"/>
                  <a:pt x="42" y="32"/>
                </a:cubicBezTo>
                <a:cubicBezTo>
                  <a:pt x="44" y="33"/>
                  <a:pt x="45" y="34"/>
                  <a:pt x="45" y="35"/>
                </a:cubicBezTo>
                <a:cubicBezTo>
                  <a:pt x="46" y="36"/>
                  <a:pt x="46" y="37"/>
                  <a:pt x="46" y="39"/>
                </a:cubicBezTo>
                <a:cubicBezTo>
                  <a:pt x="46" y="41"/>
                  <a:pt x="46" y="43"/>
                  <a:pt x="44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696749" y="4999427"/>
            <a:ext cx="6789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14342"/>
                </a:solidFill>
              </a:rPr>
              <a:t>把白色的</a:t>
            </a:r>
            <a:r>
              <a:rPr lang="en-US" altLang="zh-CN" sz="1600" dirty="0">
                <a:solidFill>
                  <a:srgbClr val="414342"/>
                </a:solidFill>
              </a:rPr>
              <a:t>ICON</a:t>
            </a:r>
            <a:r>
              <a:rPr lang="zh-CN" altLang="en-US" sz="1600" dirty="0">
                <a:solidFill>
                  <a:srgbClr val="414342"/>
                </a:solidFill>
              </a:rPr>
              <a:t>换成主题相关的即可，</a:t>
            </a:r>
            <a:r>
              <a:rPr lang="en-US" altLang="zh-CN" sz="1600" dirty="0">
                <a:solidFill>
                  <a:srgbClr val="414342"/>
                </a:solidFill>
              </a:rPr>
              <a:t>Google</a:t>
            </a:r>
            <a:r>
              <a:rPr lang="zh-CN" altLang="en-US" sz="1600" dirty="0">
                <a:solidFill>
                  <a:srgbClr val="414342"/>
                </a:solidFill>
              </a:rPr>
              <a:t>图片能帮助你很快地找到它们。</a:t>
            </a:r>
          </a:p>
        </p:txBody>
      </p:sp>
    </p:spTree>
    <p:extLst>
      <p:ext uri="{BB962C8B-B14F-4D97-AF65-F5344CB8AC3E}">
        <p14:creationId xmlns:p14="http://schemas.microsoft.com/office/powerpoint/2010/main" val="214800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表里信息排列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流程图: 决策 5"/>
          <p:cNvSpPr/>
          <p:nvPr/>
        </p:nvSpPr>
        <p:spPr>
          <a:xfrm>
            <a:off x="4794600" y="4359686"/>
            <a:ext cx="2602800" cy="1188000"/>
          </a:xfrm>
          <a:prstGeom prst="flowChartDecision">
            <a:avLst/>
          </a:prstGeom>
          <a:solidFill>
            <a:srgbClr val="68578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决策 6"/>
          <p:cNvSpPr/>
          <p:nvPr/>
        </p:nvSpPr>
        <p:spPr>
          <a:xfrm>
            <a:off x="4794600" y="4041602"/>
            <a:ext cx="2602800" cy="1188000"/>
          </a:xfrm>
          <a:prstGeom prst="flowChartDecision">
            <a:avLst/>
          </a:prstGeom>
          <a:solidFill>
            <a:srgbClr val="7E6CC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决策 7"/>
          <p:cNvSpPr/>
          <p:nvPr/>
        </p:nvSpPr>
        <p:spPr>
          <a:xfrm>
            <a:off x="4794600" y="3723516"/>
            <a:ext cx="2602800" cy="1188000"/>
          </a:xfrm>
          <a:prstGeom prst="flowChartDecision">
            <a:avLst/>
          </a:prstGeom>
          <a:solidFill>
            <a:srgbClr val="68578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决策 8"/>
          <p:cNvSpPr/>
          <p:nvPr/>
        </p:nvSpPr>
        <p:spPr>
          <a:xfrm>
            <a:off x="4794600" y="3405430"/>
            <a:ext cx="2602800" cy="1188000"/>
          </a:xfrm>
          <a:prstGeom prst="flowChartDecision">
            <a:avLst/>
          </a:prstGeom>
          <a:solidFill>
            <a:srgbClr val="7E6CC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决策 9"/>
          <p:cNvSpPr/>
          <p:nvPr/>
        </p:nvSpPr>
        <p:spPr>
          <a:xfrm>
            <a:off x="4794600" y="3087344"/>
            <a:ext cx="2602800" cy="1188000"/>
          </a:xfrm>
          <a:prstGeom prst="flowChartDecision">
            <a:avLst/>
          </a:prstGeom>
          <a:solidFill>
            <a:srgbClr val="68578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4794600" y="2769258"/>
            <a:ext cx="2602800" cy="1188000"/>
          </a:xfrm>
          <a:prstGeom prst="flowChartDecision">
            <a:avLst/>
          </a:prstGeom>
          <a:solidFill>
            <a:srgbClr val="7E6CC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879283" y="2420008"/>
            <a:ext cx="914400" cy="914400"/>
          </a:xfrm>
          <a:prstGeom prst="line">
            <a:avLst/>
          </a:prstGeom>
          <a:ln w="12700">
            <a:solidFill>
              <a:srgbClr val="7E6CC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3731172" y="2420008"/>
            <a:ext cx="1148112" cy="0"/>
          </a:xfrm>
          <a:prstGeom prst="line">
            <a:avLst/>
          </a:prstGeom>
          <a:ln w="12700">
            <a:solidFill>
              <a:srgbClr val="7E6CC3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088097" y="2248642"/>
            <a:ext cx="1531188" cy="338554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731172" y="4009808"/>
            <a:ext cx="1148112" cy="0"/>
          </a:xfrm>
          <a:prstGeom prst="line">
            <a:avLst/>
          </a:prstGeom>
          <a:ln w="12700">
            <a:solidFill>
              <a:srgbClr val="7E6CC3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731172" y="4650686"/>
            <a:ext cx="1148112" cy="0"/>
          </a:xfrm>
          <a:prstGeom prst="line">
            <a:avLst/>
          </a:prstGeom>
          <a:ln w="12700">
            <a:solidFill>
              <a:srgbClr val="7E6CC3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88097" y="3840531"/>
            <a:ext cx="1531188" cy="338554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88097" y="4481409"/>
            <a:ext cx="1531188" cy="338554"/>
          </a:xfrm>
          <a:prstGeom prst="rect">
            <a:avLst/>
          </a:prstGeom>
          <a:solidFill>
            <a:srgbClr val="7E6CC3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355360" y="3681220"/>
            <a:ext cx="1148112" cy="0"/>
          </a:xfrm>
          <a:prstGeom prst="line">
            <a:avLst/>
          </a:prstGeom>
          <a:ln w="12700">
            <a:solidFill>
              <a:srgbClr val="68578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55360" y="4322098"/>
            <a:ext cx="1148112" cy="0"/>
          </a:xfrm>
          <a:prstGeom prst="line">
            <a:avLst/>
          </a:prstGeom>
          <a:ln w="12700">
            <a:solidFill>
              <a:srgbClr val="68578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355360" y="4955242"/>
            <a:ext cx="1148112" cy="0"/>
          </a:xfrm>
          <a:prstGeom prst="line">
            <a:avLst/>
          </a:prstGeom>
          <a:ln w="12700">
            <a:solidFill>
              <a:srgbClr val="68578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94923" y="3524253"/>
            <a:ext cx="1531188" cy="338554"/>
          </a:xfrm>
          <a:prstGeom prst="rect">
            <a:avLst/>
          </a:prstGeom>
          <a:solidFill>
            <a:srgbClr val="68578F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894923" y="4179085"/>
            <a:ext cx="1531188" cy="338554"/>
          </a:xfrm>
          <a:prstGeom prst="rect">
            <a:avLst/>
          </a:prstGeom>
          <a:solidFill>
            <a:srgbClr val="68578F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94923" y="4801467"/>
            <a:ext cx="1531188" cy="338554"/>
          </a:xfrm>
          <a:prstGeom prst="rect">
            <a:avLst/>
          </a:prstGeom>
          <a:solidFill>
            <a:srgbClr val="68578F"/>
          </a:solidFill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7175" y="2647655"/>
            <a:ext cx="2902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可以在这里进行精要的解说，表现出来层次关系。</a:t>
            </a:r>
          </a:p>
        </p:txBody>
      </p:sp>
    </p:spTree>
    <p:extLst>
      <p:ext uri="{BB962C8B-B14F-4D97-AF65-F5344CB8AC3E}">
        <p14:creationId xmlns:p14="http://schemas.microsoft.com/office/powerpoint/2010/main" val="400178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增长型柱状图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8044418" y="2817329"/>
            <a:ext cx="1299712" cy="2838326"/>
          </a:xfrm>
          <a:prstGeom prst="upArrow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上箭头 6"/>
          <p:cNvSpPr/>
          <p:nvPr/>
        </p:nvSpPr>
        <p:spPr>
          <a:xfrm>
            <a:off x="9569303" y="3816789"/>
            <a:ext cx="1299712" cy="1838866"/>
          </a:xfrm>
          <a:prstGeom prst="upArrow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上箭头 7"/>
          <p:cNvSpPr/>
          <p:nvPr/>
        </p:nvSpPr>
        <p:spPr>
          <a:xfrm>
            <a:off x="6519534" y="4688659"/>
            <a:ext cx="1299712" cy="966996"/>
          </a:xfrm>
          <a:prstGeom prst="upArrow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07377" y="404232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7E6CC3"/>
                </a:solidFill>
              </a:rPr>
              <a:t>+ </a:t>
            </a:r>
            <a:r>
              <a:rPr lang="en-US" altLang="zh-TW" sz="3600" dirty="0">
                <a:solidFill>
                  <a:srgbClr val="7E6CC3"/>
                </a:solidFill>
                <a:latin typeface="HelveticaNeueLT Pro 75 Bd" panose="020B0804020202020204" pitchFamily="34" charset="0"/>
              </a:rPr>
              <a:t>28</a:t>
            </a:r>
            <a:r>
              <a:rPr lang="en-US" altLang="zh-TW" dirty="0">
                <a:solidFill>
                  <a:srgbClr val="7E6CC3"/>
                </a:solidFill>
              </a:rPr>
              <a:t>%</a:t>
            </a:r>
            <a:endParaRPr lang="zh-TW" altLang="en-US" dirty="0">
              <a:solidFill>
                <a:srgbClr val="7E6CC3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2261" y="2159794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68578F"/>
                </a:solidFill>
              </a:rPr>
              <a:t>+ </a:t>
            </a:r>
            <a:r>
              <a:rPr lang="en-US" altLang="zh-TW" sz="3600" dirty="0">
                <a:solidFill>
                  <a:srgbClr val="68578F"/>
                </a:solidFill>
                <a:latin typeface="HelveticaNeueLT Pro 75 Bd" panose="020B0804020202020204" pitchFamily="34" charset="0"/>
              </a:rPr>
              <a:t>76</a:t>
            </a:r>
            <a:r>
              <a:rPr lang="en-US" altLang="zh-TW" dirty="0">
                <a:solidFill>
                  <a:srgbClr val="68578F"/>
                </a:solidFill>
              </a:rPr>
              <a:t>%</a:t>
            </a:r>
            <a:endParaRPr lang="zh-TW" altLang="en-US" dirty="0">
              <a:solidFill>
                <a:srgbClr val="68578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57145" y="3170457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7E6CC3"/>
                </a:solidFill>
              </a:rPr>
              <a:t>+ </a:t>
            </a:r>
            <a:r>
              <a:rPr lang="en-US" altLang="zh-TW" sz="3600" dirty="0">
                <a:solidFill>
                  <a:srgbClr val="7E6CC3"/>
                </a:solidFill>
                <a:latin typeface="HelveticaNeueLT Pro 75 Bd" panose="020B0804020202020204" pitchFamily="34" charset="0"/>
              </a:rPr>
              <a:t>54</a:t>
            </a:r>
            <a:r>
              <a:rPr lang="en-US" altLang="zh-TW" dirty="0">
                <a:solidFill>
                  <a:srgbClr val="7E6CC3"/>
                </a:solidFill>
              </a:rPr>
              <a:t>%</a:t>
            </a:r>
            <a:endParaRPr lang="zh-TW" altLang="en-US" dirty="0">
              <a:solidFill>
                <a:srgbClr val="7E6CC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6687" y="3813918"/>
            <a:ext cx="4139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你可以改动数字，拉长压短箭头，或者复制粘贴产生新的箭头来表现更多的数据。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20576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2012</a:t>
            </a:r>
            <a:endParaRPr lang="zh-TW" altLang="en-US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74445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2013</a:t>
            </a:r>
            <a:endParaRPr lang="zh-TW" altLang="en-US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70343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2014</a:t>
            </a:r>
            <a:endParaRPr lang="zh-TW" altLang="en-US" dirty="0"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06343" y="3066557"/>
            <a:ext cx="4140000" cy="497719"/>
            <a:chOff x="1506343" y="3066557"/>
            <a:chExt cx="4140000" cy="497719"/>
          </a:xfrm>
        </p:grpSpPr>
        <p:sp>
          <p:nvSpPr>
            <p:cNvPr id="12" name="文本框 11"/>
            <p:cNvSpPr txBox="1"/>
            <p:nvPr/>
          </p:nvSpPr>
          <p:spPr>
            <a:xfrm>
              <a:off x="1506343" y="3066557"/>
              <a:ext cx="4140000" cy="400110"/>
            </a:xfrm>
            <a:prstGeom prst="rect">
              <a:avLst/>
            </a:prstGeom>
            <a:solidFill>
              <a:srgbClr val="7E6CC3"/>
            </a:solidFill>
          </p:spPr>
          <p:txBody>
            <a:bodyPr wrap="none" rtlCol="0">
              <a:noAutofit/>
            </a:bodyPr>
            <a:lstStyle/>
            <a:p>
              <a:r>
                <a:rPr lang="zh-CN" altLang="en-US" b="1" spc="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在这里输入图表主题</a:t>
              </a:r>
            </a:p>
          </p:txBody>
        </p:sp>
        <p:sp>
          <p:nvSpPr>
            <p:cNvPr id="17" name="直角三角形 16"/>
            <p:cNvSpPr>
              <a:spLocks noChangeAspect="1"/>
            </p:cNvSpPr>
            <p:nvPr/>
          </p:nvSpPr>
          <p:spPr>
            <a:xfrm rot="18900000">
              <a:off x="1714823" y="3348276"/>
              <a:ext cx="216000" cy="216000"/>
            </a:xfrm>
            <a:prstGeom prst="rtTriangle">
              <a:avLst/>
            </a:prstGeom>
            <a:solidFill>
              <a:srgbClr val="7E6C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641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性别区分型调查分异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 bwMode="auto">
          <a:xfrm>
            <a:off x="5881539" y="2424953"/>
            <a:ext cx="412491" cy="914400"/>
          </a:xfrm>
          <a:custGeom>
            <a:avLst/>
            <a:gdLst>
              <a:gd name="connsiteX0" fmla="*/ 55086 w 199020"/>
              <a:gd name="connsiteY0" fmla="*/ 81676 h 441183"/>
              <a:gd name="connsiteX1" fmla="*/ 99510 w 199020"/>
              <a:gd name="connsiteY1" fmla="*/ 81676 h 441183"/>
              <a:gd name="connsiteX2" fmla="*/ 143934 w 199020"/>
              <a:gd name="connsiteY2" fmla="*/ 81676 h 441183"/>
              <a:gd name="connsiteX3" fmla="*/ 199020 w 199020"/>
              <a:gd name="connsiteY3" fmla="*/ 129440 h 441183"/>
              <a:gd name="connsiteX4" fmla="*/ 199020 w 199020"/>
              <a:gd name="connsiteY4" fmla="*/ 241218 h 441183"/>
              <a:gd name="connsiteX5" fmla="*/ 161112 w 199020"/>
              <a:gd name="connsiteY5" fmla="*/ 241218 h 441183"/>
              <a:gd name="connsiteX6" fmla="*/ 161112 w 199020"/>
              <a:gd name="connsiteY6" fmla="*/ 137811 h 441183"/>
              <a:gd name="connsiteX7" fmla="*/ 155188 w 199020"/>
              <a:gd name="connsiteY7" fmla="*/ 137811 h 441183"/>
              <a:gd name="connsiteX8" fmla="*/ 155188 w 199020"/>
              <a:gd name="connsiteY8" fmla="*/ 418978 h 441183"/>
              <a:gd name="connsiteX9" fmla="*/ 104249 w 199020"/>
              <a:gd name="connsiteY9" fmla="*/ 419224 h 441183"/>
              <a:gd name="connsiteX10" fmla="*/ 104249 w 199020"/>
              <a:gd name="connsiteY10" fmla="*/ 256975 h 441183"/>
              <a:gd name="connsiteX11" fmla="*/ 103064 w 199020"/>
              <a:gd name="connsiteY11" fmla="*/ 256975 h 441183"/>
              <a:gd name="connsiteX12" fmla="*/ 94772 w 199020"/>
              <a:gd name="connsiteY12" fmla="*/ 256975 h 441183"/>
              <a:gd name="connsiteX13" fmla="*/ 94772 w 199020"/>
              <a:gd name="connsiteY13" fmla="*/ 418978 h 441183"/>
              <a:gd name="connsiteX14" fmla="*/ 43832 w 199020"/>
              <a:gd name="connsiteY14" fmla="*/ 418978 h 441183"/>
              <a:gd name="connsiteX15" fmla="*/ 43832 w 199020"/>
              <a:gd name="connsiteY15" fmla="*/ 137811 h 441183"/>
              <a:gd name="connsiteX16" fmla="*/ 36724 w 199020"/>
              <a:gd name="connsiteY16" fmla="*/ 137811 h 441183"/>
              <a:gd name="connsiteX17" fmla="*/ 36724 w 199020"/>
              <a:gd name="connsiteY17" fmla="*/ 241218 h 441183"/>
              <a:gd name="connsiteX18" fmla="*/ 0 w 199020"/>
              <a:gd name="connsiteY18" fmla="*/ 241218 h 441183"/>
              <a:gd name="connsiteX19" fmla="*/ 0 w 199020"/>
              <a:gd name="connsiteY19" fmla="*/ 129440 h 441183"/>
              <a:gd name="connsiteX20" fmla="*/ 55086 w 199020"/>
              <a:gd name="connsiteY20" fmla="*/ 81676 h 441183"/>
              <a:gd name="connsiteX21" fmla="*/ 99448 w 199020"/>
              <a:gd name="connsiteY21" fmla="*/ 0 h 441183"/>
              <a:gd name="connsiteX22" fmla="*/ 143584 w 199020"/>
              <a:gd name="connsiteY22" fmla="*/ 36657 h 441183"/>
              <a:gd name="connsiteX23" fmla="*/ 99448 w 199020"/>
              <a:gd name="connsiteY23" fmla="*/ 73315 h 441183"/>
              <a:gd name="connsiteX24" fmla="*/ 55311 w 199020"/>
              <a:gd name="connsiteY24" fmla="*/ 36657 h 441183"/>
              <a:gd name="connsiteX25" fmla="*/ 99448 w 199020"/>
              <a:gd name="connsiteY25" fmla="*/ 0 h 44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9020" h="441183">
                <a:moveTo>
                  <a:pt x="55086" y="81676"/>
                </a:moveTo>
                <a:cubicBezTo>
                  <a:pt x="55086" y="81676"/>
                  <a:pt x="55086" y="81676"/>
                  <a:pt x="99510" y="81676"/>
                </a:cubicBezTo>
                <a:cubicBezTo>
                  <a:pt x="99510" y="81676"/>
                  <a:pt x="99510" y="81676"/>
                  <a:pt x="143934" y="81676"/>
                </a:cubicBezTo>
                <a:cubicBezTo>
                  <a:pt x="177104" y="81676"/>
                  <a:pt x="199020" y="106297"/>
                  <a:pt x="199020" y="129440"/>
                </a:cubicBezTo>
                <a:cubicBezTo>
                  <a:pt x="199020" y="129440"/>
                  <a:pt x="199020" y="129440"/>
                  <a:pt x="199020" y="241218"/>
                </a:cubicBezTo>
                <a:cubicBezTo>
                  <a:pt x="199020" y="262884"/>
                  <a:pt x="161112" y="262884"/>
                  <a:pt x="161112" y="241218"/>
                </a:cubicBezTo>
                <a:cubicBezTo>
                  <a:pt x="161112" y="241218"/>
                  <a:pt x="161112" y="241218"/>
                  <a:pt x="161112" y="137811"/>
                </a:cubicBezTo>
                <a:cubicBezTo>
                  <a:pt x="161112" y="137811"/>
                  <a:pt x="161112" y="137811"/>
                  <a:pt x="155188" y="137811"/>
                </a:cubicBezTo>
                <a:cubicBezTo>
                  <a:pt x="155188" y="137811"/>
                  <a:pt x="155188" y="137811"/>
                  <a:pt x="155188" y="418978"/>
                </a:cubicBezTo>
                <a:cubicBezTo>
                  <a:pt x="155188" y="447046"/>
                  <a:pt x="106322" y="450000"/>
                  <a:pt x="104249" y="419224"/>
                </a:cubicBezTo>
                <a:cubicBezTo>
                  <a:pt x="104249" y="419224"/>
                  <a:pt x="104249" y="419224"/>
                  <a:pt x="104249" y="256975"/>
                </a:cubicBezTo>
                <a:cubicBezTo>
                  <a:pt x="104249" y="256975"/>
                  <a:pt x="104249" y="256975"/>
                  <a:pt x="103064" y="256975"/>
                </a:cubicBezTo>
                <a:cubicBezTo>
                  <a:pt x="103064" y="256975"/>
                  <a:pt x="103064" y="256975"/>
                  <a:pt x="94772" y="256975"/>
                </a:cubicBezTo>
                <a:cubicBezTo>
                  <a:pt x="94772" y="256975"/>
                  <a:pt x="94772" y="256975"/>
                  <a:pt x="94772" y="418978"/>
                </a:cubicBezTo>
                <a:cubicBezTo>
                  <a:pt x="93587" y="448030"/>
                  <a:pt x="43832" y="449015"/>
                  <a:pt x="43832" y="418978"/>
                </a:cubicBezTo>
                <a:cubicBezTo>
                  <a:pt x="43832" y="418978"/>
                  <a:pt x="43832" y="418978"/>
                  <a:pt x="43832" y="137811"/>
                </a:cubicBezTo>
                <a:cubicBezTo>
                  <a:pt x="43832" y="137811"/>
                  <a:pt x="43832" y="137811"/>
                  <a:pt x="36724" y="137811"/>
                </a:cubicBezTo>
                <a:cubicBezTo>
                  <a:pt x="36724" y="137811"/>
                  <a:pt x="36724" y="137811"/>
                  <a:pt x="36724" y="241218"/>
                </a:cubicBezTo>
                <a:cubicBezTo>
                  <a:pt x="36724" y="262884"/>
                  <a:pt x="0" y="262884"/>
                  <a:pt x="0" y="241218"/>
                </a:cubicBezTo>
                <a:cubicBezTo>
                  <a:pt x="0" y="241218"/>
                  <a:pt x="0" y="241218"/>
                  <a:pt x="0" y="129440"/>
                </a:cubicBezTo>
                <a:cubicBezTo>
                  <a:pt x="0" y="106051"/>
                  <a:pt x="21916" y="81676"/>
                  <a:pt x="55086" y="81676"/>
                </a:cubicBezTo>
                <a:close/>
                <a:moveTo>
                  <a:pt x="99448" y="0"/>
                </a:moveTo>
                <a:cubicBezTo>
                  <a:pt x="123738" y="0"/>
                  <a:pt x="143584" y="16483"/>
                  <a:pt x="143584" y="36657"/>
                </a:cubicBezTo>
                <a:cubicBezTo>
                  <a:pt x="143584" y="57077"/>
                  <a:pt x="123738" y="73561"/>
                  <a:pt x="99448" y="73315"/>
                </a:cubicBezTo>
                <a:cubicBezTo>
                  <a:pt x="75158" y="73315"/>
                  <a:pt x="55311" y="57077"/>
                  <a:pt x="55311" y="36657"/>
                </a:cubicBezTo>
                <a:cubicBezTo>
                  <a:pt x="55311" y="16483"/>
                  <a:pt x="75158" y="0"/>
                  <a:pt x="99448" y="0"/>
                </a:cubicBezTo>
                <a:close/>
              </a:path>
            </a:pathLst>
          </a:cu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>
              <a:solidFill>
                <a:srgbClr val="F2F2F2"/>
              </a:solidFill>
              <a:latin typeface="+mj-lt"/>
            </a:endParaRPr>
          </a:p>
        </p:txBody>
      </p:sp>
      <p:sp>
        <p:nvSpPr>
          <p:cNvPr id="7" name="任意多边形 6"/>
          <p:cNvSpPr>
            <a:spLocks noChangeAspect="1" noChangeArrowheads="1"/>
          </p:cNvSpPr>
          <p:nvPr/>
        </p:nvSpPr>
        <p:spPr bwMode="auto">
          <a:xfrm>
            <a:off x="5881539" y="4125054"/>
            <a:ext cx="420706" cy="914400"/>
          </a:xfrm>
          <a:custGeom>
            <a:avLst/>
            <a:gdLst>
              <a:gd name="connsiteX0" fmla="*/ 77088 w 204415"/>
              <a:gd name="connsiteY0" fmla="*/ 81688 h 444294"/>
              <a:gd name="connsiteX1" fmla="*/ 101102 w 204415"/>
              <a:gd name="connsiteY1" fmla="*/ 81688 h 444294"/>
              <a:gd name="connsiteX2" fmla="*/ 126929 w 204415"/>
              <a:gd name="connsiteY2" fmla="*/ 81688 h 444294"/>
              <a:gd name="connsiteX3" fmla="*/ 171785 w 204415"/>
              <a:gd name="connsiteY3" fmla="*/ 114678 h 444294"/>
              <a:gd name="connsiteX4" fmla="*/ 203502 w 204415"/>
              <a:gd name="connsiteY4" fmla="*/ 218619 h 444294"/>
              <a:gd name="connsiteX5" fmla="*/ 174504 w 204415"/>
              <a:gd name="connsiteY5" fmla="*/ 228335 h 444294"/>
              <a:gd name="connsiteX6" fmla="*/ 145959 w 204415"/>
              <a:gd name="connsiteY6" fmla="*/ 132981 h 444294"/>
              <a:gd name="connsiteX7" fmla="*/ 137803 w 204415"/>
              <a:gd name="connsiteY7" fmla="*/ 132981 h 444294"/>
              <a:gd name="connsiteX8" fmla="*/ 187190 w 204415"/>
              <a:gd name="connsiteY8" fmla="*/ 302901 h 444294"/>
              <a:gd name="connsiteX9" fmla="*/ 141201 w 204415"/>
              <a:gd name="connsiteY9" fmla="*/ 302901 h 444294"/>
              <a:gd name="connsiteX10" fmla="*/ 141201 w 204415"/>
              <a:gd name="connsiteY10" fmla="*/ 427404 h 444294"/>
              <a:gd name="connsiteX11" fmla="*/ 107219 w 204415"/>
              <a:gd name="connsiteY11" fmla="*/ 427404 h 444294"/>
              <a:gd name="connsiteX12" fmla="*/ 107219 w 204415"/>
              <a:gd name="connsiteY12" fmla="*/ 301997 h 444294"/>
              <a:gd name="connsiteX13" fmla="*/ 97024 w 204415"/>
              <a:gd name="connsiteY13" fmla="*/ 301997 h 444294"/>
              <a:gd name="connsiteX14" fmla="*/ 97024 w 204415"/>
              <a:gd name="connsiteY14" fmla="*/ 427178 h 444294"/>
              <a:gd name="connsiteX15" fmla="*/ 63042 w 204415"/>
              <a:gd name="connsiteY15" fmla="*/ 427178 h 444294"/>
              <a:gd name="connsiteX16" fmla="*/ 62815 w 204415"/>
              <a:gd name="connsiteY16" fmla="*/ 302901 h 444294"/>
              <a:gd name="connsiteX17" fmla="*/ 17053 w 204415"/>
              <a:gd name="connsiteY17" fmla="*/ 302901 h 444294"/>
              <a:gd name="connsiteX18" fmla="*/ 65987 w 204415"/>
              <a:gd name="connsiteY18" fmla="*/ 132981 h 444294"/>
              <a:gd name="connsiteX19" fmla="*/ 58511 w 204415"/>
              <a:gd name="connsiteY19" fmla="*/ 132981 h 444294"/>
              <a:gd name="connsiteX20" fmla="*/ 29966 w 204415"/>
              <a:gd name="connsiteY20" fmla="*/ 228787 h 444294"/>
              <a:gd name="connsiteX21" fmla="*/ 968 w 204415"/>
              <a:gd name="connsiteY21" fmla="*/ 218619 h 444294"/>
              <a:gd name="connsiteX22" fmla="*/ 32684 w 204415"/>
              <a:gd name="connsiteY22" fmla="*/ 114678 h 444294"/>
              <a:gd name="connsiteX23" fmla="*/ 77088 w 204415"/>
              <a:gd name="connsiteY23" fmla="*/ 81688 h 444294"/>
              <a:gd name="connsiteX24" fmla="*/ 102480 w 204415"/>
              <a:gd name="connsiteY24" fmla="*/ 0 h 444294"/>
              <a:gd name="connsiteX25" fmla="*/ 138667 w 204415"/>
              <a:gd name="connsiteY25" fmla="*/ 36187 h 444294"/>
              <a:gd name="connsiteX26" fmla="*/ 102480 w 204415"/>
              <a:gd name="connsiteY26" fmla="*/ 72374 h 444294"/>
              <a:gd name="connsiteX27" fmla="*/ 66293 w 204415"/>
              <a:gd name="connsiteY27" fmla="*/ 36187 h 444294"/>
              <a:gd name="connsiteX28" fmla="*/ 102480 w 204415"/>
              <a:gd name="connsiteY28" fmla="*/ 0 h 44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4415" h="444294">
                <a:moveTo>
                  <a:pt x="77088" y="81688"/>
                </a:moveTo>
                <a:cubicBezTo>
                  <a:pt x="101102" y="81688"/>
                  <a:pt x="101102" y="81688"/>
                  <a:pt x="101102" y="81688"/>
                </a:cubicBezTo>
                <a:cubicBezTo>
                  <a:pt x="126929" y="81688"/>
                  <a:pt x="126929" y="81688"/>
                  <a:pt x="126929" y="81688"/>
                </a:cubicBezTo>
                <a:cubicBezTo>
                  <a:pt x="152755" y="81688"/>
                  <a:pt x="167934" y="102928"/>
                  <a:pt x="171785" y="114678"/>
                </a:cubicBezTo>
                <a:cubicBezTo>
                  <a:pt x="203502" y="218619"/>
                  <a:pt x="203502" y="218619"/>
                  <a:pt x="203502" y="218619"/>
                </a:cubicBezTo>
                <a:cubicBezTo>
                  <a:pt x="209845" y="240989"/>
                  <a:pt x="181300" y="250253"/>
                  <a:pt x="174504" y="228335"/>
                </a:cubicBezTo>
                <a:cubicBezTo>
                  <a:pt x="145959" y="132981"/>
                  <a:pt x="145959" y="132981"/>
                  <a:pt x="145959" y="132981"/>
                </a:cubicBezTo>
                <a:cubicBezTo>
                  <a:pt x="137803" y="132981"/>
                  <a:pt x="137803" y="132981"/>
                  <a:pt x="137803" y="132981"/>
                </a:cubicBezTo>
                <a:cubicBezTo>
                  <a:pt x="187190" y="302901"/>
                  <a:pt x="187190" y="302901"/>
                  <a:pt x="187190" y="302901"/>
                </a:cubicBezTo>
                <a:cubicBezTo>
                  <a:pt x="141201" y="302901"/>
                  <a:pt x="141201" y="302901"/>
                  <a:pt x="141201" y="302901"/>
                </a:cubicBezTo>
                <a:cubicBezTo>
                  <a:pt x="141201" y="427404"/>
                  <a:pt x="141201" y="427404"/>
                  <a:pt x="141201" y="427404"/>
                </a:cubicBezTo>
                <a:cubicBezTo>
                  <a:pt x="141201" y="450000"/>
                  <a:pt x="107219" y="449774"/>
                  <a:pt x="107219" y="427404"/>
                </a:cubicBezTo>
                <a:cubicBezTo>
                  <a:pt x="107219" y="301997"/>
                  <a:pt x="107219" y="301997"/>
                  <a:pt x="107219" y="301997"/>
                </a:cubicBezTo>
                <a:lnTo>
                  <a:pt x="97024" y="301997"/>
                </a:lnTo>
                <a:cubicBezTo>
                  <a:pt x="97024" y="427178"/>
                  <a:pt x="97024" y="427178"/>
                  <a:pt x="97024" y="427178"/>
                </a:cubicBezTo>
                <a:cubicBezTo>
                  <a:pt x="97024" y="450000"/>
                  <a:pt x="63042" y="450000"/>
                  <a:pt x="63042" y="427178"/>
                </a:cubicBezTo>
                <a:cubicBezTo>
                  <a:pt x="62815" y="302901"/>
                  <a:pt x="62815" y="302901"/>
                  <a:pt x="62815" y="302901"/>
                </a:cubicBezTo>
                <a:cubicBezTo>
                  <a:pt x="17053" y="302901"/>
                  <a:pt x="17053" y="302901"/>
                  <a:pt x="17053" y="302901"/>
                </a:cubicBezTo>
                <a:cubicBezTo>
                  <a:pt x="65987" y="132981"/>
                  <a:pt x="65987" y="132981"/>
                  <a:pt x="65987" y="132981"/>
                </a:cubicBezTo>
                <a:cubicBezTo>
                  <a:pt x="58511" y="132981"/>
                  <a:pt x="58511" y="132981"/>
                  <a:pt x="58511" y="132981"/>
                </a:cubicBezTo>
                <a:cubicBezTo>
                  <a:pt x="29966" y="228787"/>
                  <a:pt x="29966" y="228787"/>
                  <a:pt x="29966" y="228787"/>
                </a:cubicBezTo>
                <a:cubicBezTo>
                  <a:pt x="23169" y="249575"/>
                  <a:pt x="-5602" y="240989"/>
                  <a:pt x="968" y="218619"/>
                </a:cubicBezTo>
                <a:cubicBezTo>
                  <a:pt x="32684" y="114678"/>
                  <a:pt x="32684" y="114678"/>
                  <a:pt x="32684" y="114678"/>
                </a:cubicBezTo>
                <a:cubicBezTo>
                  <a:pt x="36083" y="102702"/>
                  <a:pt x="51035" y="81688"/>
                  <a:pt x="77088" y="81688"/>
                </a:cubicBezTo>
                <a:close/>
                <a:moveTo>
                  <a:pt x="102480" y="0"/>
                </a:moveTo>
                <a:cubicBezTo>
                  <a:pt x="122466" y="0"/>
                  <a:pt x="138667" y="16201"/>
                  <a:pt x="138667" y="36187"/>
                </a:cubicBezTo>
                <a:cubicBezTo>
                  <a:pt x="138667" y="56173"/>
                  <a:pt x="122466" y="72374"/>
                  <a:pt x="102480" y="72374"/>
                </a:cubicBezTo>
                <a:cubicBezTo>
                  <a:pt x="82494" y="72374"/>
                  <a:pt x="66293" y="56173"/>
                  <a:pt x="66293" y="36187"/>
                </a:cubicBezTo>
                <a:cubicBezTo>
                  <a:pt x="66293" y="16201"/>
                  <a:pt x="82494" y="0"/>
                  <a:pt x="102480" y="0"/>
                </a:cubicBezTo>
                <a:close/>
              </a:path>
            </a:pathLst>
          </a:custGeom>
          <a:solidFill>
            <a:srgbClr val="6857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822823" y="2657153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13176" y="4357254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42823" y="2657153"/>
            <a:ext cx="2880000" cy="450000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80%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13176" y="4357254"/>
            <a:ext cx="2520000" cy="450000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70%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52746" y="237945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E6CC3"/>
                </a:solidFill>
                <a:latin typeface="+mj-lt"/>
              </a:rPr>
              <a:t>在这里插入男性对于话题的基本描述</a:t>
            </a:r>
          </a:p>
        </p:txBody>
      </p:sp>
      <p:sp>
        <p:nvSpPr>
          <p:cNvPr id="13" name="矩形 12"/>
          <p:cNvSpPr/>
          <p:nvPr/>
        </p:nvSpPr>
        <p:spPr>
          <a:xfrm>
            <a:off x="6752746" y="2818320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600" dirty="0"/>
              <a:t>你可以拖拽条形的长度，修改数字的大小来使之符合主题的需要。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44838" y="405459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E6CC3"/>
                </a:solidFill>
              </a:rPr>
              <a:t>在这里插入男性对于话题的基本描述</a:t>
            </a:r>
          </a:p>
        </p:txBody>
      </p:sp>
      <p:sp>
        <p:nvSpPr>
          <p:cNvPr id="15" name="矩形 14"/>
          <p:cNvSpPr/>
          <p:nvPr/>
        </p:nvSpPr>
        <p:spPr>
          <a:xfrm>
            <a:off x="882199" y="4507599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1600" dirty="0"/>
              <a:t>你可以拖拽条形的长度，修改数字的大小来使之符合主题的需要。</a:t>
            </a:r>
          </a:p>
        </p:txBody>
      </p:sp>
    </p:spTree>
    <p:extLst>
      <p:ext uri="{BB962C8B-B14F-4D97-AF65-F5344CB8AC3E}">
        <p14:creationId xmlns:p14="http://schemas.microsoft.com/office/powerpoint/2010/main" val="692942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65" b="12765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/>
          <a:lstStyle/>
          <a:p>
            <a:pPr algn="r"/>
            <a:r>
              <a:rPr lang="zh-CN" altLang="en-US" dirty="0"/>
              <a:t>这里输入小标题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3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21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百分比型数据对比展示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4042475433"/>
              </p:ext>
            </p:extLst>
          </p:nvPr>
        </p:nvGraphicFramePr>
        <p:xfrm>
          <a:off x="1998236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1366533"/>
              </p:ext>
            </p:extLst>
          </p:nvPr>
        </p:nvGraphicFramePr>
        <p:xfrm>
          <a:off x="5106000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905165963"/>
              </p:ext>
            </p:extLst>
          </p:nvPr>
        </p:nvGraphicFramePr>
        <p:xfrm>
          <a:off x="8213764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570493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75%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78257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50%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6021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880236" y="4071766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88000" y="4071766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089786" y="4071766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53143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67400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184656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8" name="矩形 17"/>
          <p:cNvSpPr/>
          <p:nvPr/>
        </p:nvSpPr>
        <p:spPr>
          <a:xfrm>
            <a:off x="1857336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50484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83918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779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同一事物内部百分比展示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610519534"/>
              </p:ext>
            </p:extLst>
          </p:nvPr>
        </p:nvGraphicFramePr>
        <p:xfrm>
          <a:off x="7231859" y="2359057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845765" y="2663681"/>
            <a:ext cx="5196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选中右边的饼状图，按照上一页的方法即可修改其中的数据使之更符合主题的需要。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764" y="2018972"/>
            <a:ext cx="5196447" cy="369332"/>
          </a:xfrm>
          <a:prstGeom prst="rect">
            <a:avLst/>
          </a:prstGeom>
          <a:solidFill>
            <a:srgbClr val="7E6CC3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在这里输入简短的主题描述</a:t>
            </a:r>
          </a:p>
        </p:txBody>
      </p:sp>
      <p:sp>
        <p:nvSpPr>
          <p:cNvPr id="9" name="矩形 8"/>
          <p:cNvSpPr/>
          <p:nvPr/>
        </p:nvSpPr>
        <p:spPr>
          <a:xfrm>
            <a:off x="845765" y="3799210"/>
            <a:ext cx="5196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下方的图注也是可以手动修改的，调节颜色记得根据右边的图表颜色一致哟。</a:t>
            </a: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83576" y="5149057"/>
            <a:ext cx="180000" cy="180000"/>
          </a:xfrm>
          <a:prstGeom prst="ellips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2035435" y="5149057"/>
            <a:ext cx="180000" cy="180000"/>
          </a:xfrm>
          <a:prstGeom prst="ellipse">
            <a:avLst/>
          </a:prstGeom>
          <a:solidFill>
            <a:srgbClr val="68578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3085105" y="5149057"/>
            <a:ext cx="180000" cy="180000"/>
          </a:xfrm>
          <a:prstGeom prst="ellipse">
            <a:avLst/>
          </a:prstGeom>
          <a:solidFill>
            <a:srgbClr val="685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4134775" y="5149057"/>
            <a:ext cx="180000" cy="180000"/>
          </a:xfrm>
          <a:prstGeom prst="ellipse">
            <a:avLst/>
          </a:prstGeom>
          <a:solidFill>
            <a:srgbClr val="68578F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9822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2014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1543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2015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6510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2016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1477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2017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8" name="直角三角形 17"/>
          <p:cNvSpPr>
            <a:spLocks noChangeAspect="1"/>
          </p:cNvSpPr>
          <p:nvPr/>
        </p:nvSpPr>
        <p:spPr>
          <a:xfrm rot="18900000">
            <a:off x="1118311" y="2265258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975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柱状图的纵向对比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012193861"/>
              </p:ext>
            </p:extLst>
          </p:nvPr>
        </p:nvGraphicFramePr>
        <p:xfrm>
          <a:off x="5974571" y="2368990"/>
          <a:ext cx="5379228" cy="2748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矩形 7"/>
          <p:cNvSpPr/>
          <p:nvPr/>
        </p:nvSpPr>
        <p:spPr>
          <a:xfrm>
            <a:off x="1493837" y="2890237"/>
            <a:ext cx="3762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同样地，右边是可以利用表格功能调整数据的柱状图。</a:t>
            </a:r>
          </a:p>
        </p:txBody>
      </p:sp>
      <p:sp>
        <p:nvSpPr>
          <p:cNvPr id="9" name="矩形 8"/>
          <p:cNvSpPr/>
          <p:nvPr/>
        </p:nvSpPr>
        <p:spPr>
          <a:xfrm>
            <a:off x="1493837" y="4159533"/>
            <a:ext cx="37628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简单的数据比对用这个模板可能会展示得更为清晰。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93837" y="2092954"/>
            <a:ext cx="3762830" cy="369332"/>
          </a:xfrm>
          <a:prstGeom prst="rect">
            <a:avLst/>
          </a:prstGeom>
          <a:solidFill>
            <a:srgbClr val="7E6CC3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在这里输入小主题</a:t>
            </a: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8900000">
            <a:off x="1733887" y="2322355"/>
            <a:ext cx="216000" cy="216000"/>
          </a:xfrm>
          <a:prstGeom prst="rtTriangle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46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sz="5600" dirty="0"/>
              <a:t>INTRODUCTION</a:t>
            </a:r>
            <a:endParaRPr lang="zh-CN" altLang="en-US" sz="5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1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73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柱状图的横向对比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109162228"/>
              </p:ext>
            </p:extLst>
          </p:nvPr>
        </p:nvGraphicFramePr>
        <p:xfrm>
          <a:off x="2032000" y="2102537"/>
          <a:ext cx="8128000" cy="340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>
            <a:spLocks noChangeAspect="1"/>
          </p:cNvSpPr>
          <p:nvPr/>
        </p:nvSpPr>
        <p:spPr>
          <a:xfrm>
            <a:off x="407988" y="2329682"/>
            <a:ext cx="524178" cy="524178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407988" y="4717606"/>
            <a:ext cx="524178" cy="524178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07988" y="3921632"/>
            <a:ext cx="524178" cy="524178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407988" y="3125657"/>
            <a:ext cx="524178" cy="524178"/>
          </a:xfrm>
          <a:prstGeom prst="rec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1" name="矩形 10"/>
          <p:cNvSpPr>
            <a:spLocks noChangeAspect="1"/>
          </p:cNvSpPr>
          <p:nvPr/>
        </p:nvSpPr>
        <p:spPr>
          <a:xfrm>
            <a:off x="11255353" y="2329682"/>
            <a:ext cx="524178" cy="524178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2" name="矩形 11"/>
          <p:cNvSpPr>
            <a:spLocks noChangeAspect="1"/>
          </p:cNvSpPr>
          <p:nvPr/>
        </p:nvSpPr>
        <p:spPr>
          <a:xfrm>
            <a:off x="11255353" y="4717606"/>
            <a:ext cx="524178" cy="524178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13" name="矩形 12"/>
          <p:cNvSpPr>
            <a:spLocks noChangeAspect="1"/>
          </p:cNvSpPr>
          <p:nvPr/>
        </p:nvSpPr>
        <p:spPr>
          <a:xfrm>
            <a:off x="11255353" y="3921632"/>
            <a:ext cx="524178" cy="524178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4" name="矩形 13"/>
          <p:cNvSpPr>
            <a:spLocks noChangeAspect="1"/>
          </p:cNvSpPr>
          <p:nvPr/>
        </p:nvSpPr>
        <p:spPr>
          <a:xfrm>
            <a:off x="11255353" y="3125657"/>
            <a:ext cx="524178" cy="524178"/>
          </a:xfrm>
          <a:prstGeom prst="rect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007587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j-lt"/>
              </a:rPr>
              <a:t>输入主题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07587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07587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07587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134053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134053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134053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134053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77116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24591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54552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02886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46094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76554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62870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99895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70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685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QUIC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99956" y="1442105"/>
            <a:ext cx="46926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QUIC (Quick </a:t>
            </a:r>
            <a:r>
              <a:rPr lang="en-US" altLang="zh-CN" sz="2000" b="1" dirty="0" err="1">
                <a:latin typeface="+mj-lt"/>
                <a:ea typeface="微软雅黑" panose="020B0503020204020204" pitchFamily="34" charset="-122"/>
              </a:rPr>
              <a:t>Udp</a:t>
            </a: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 Internet Connection)</a:t>
            </a:r>
          </a:p>
          <a:p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A new transport designed from the ground up to improve performance for HTTPS traffic and to enable </a:t>
            </a: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rapid deployment 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and </a:t>
            </a:r>
            <a:r>
              <a:rPr lang="en-US" altLang="zh-CN" sz="2000" b="1" dirty="0">
                <a:latin typeface="+mj-lt"/>
                <a:ea typeface="微软雅黑" panose="020B0503020204020204" pitchFamily="34" charset="-122"/>
              </a:rPr>
              <a:t>continued evolution of transport mechanisms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. </a:t>
            </a:r>
          </a:p>
          <a:p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QUIC replaces most of the traditional HTTPS stack: HTTP/2, TLS, and TCP (Figure 1). </a:t>
            </a:r>
          </a:p>
          <a:p>
            <a:endParaRPr lang="en-US" altLang="zh-CN" sz="2000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QUIC is </a:t>
            </a:r>
            <a:r>
              <a:rPr lang="en-US" altLang="zh-CN" sz="2000" dirty="0">
                <a:ea typeface="微软雅黑" panose="020B0503020204020204" pitchFamily="34" charset="-122"/>
              </a:rPr>
              <a:t>developed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 as a user-space transport with UDP as a substrate.</a:t>
            </a:r>
            <a:endParaRPr lang="zh-CN" altLang="en-US" sz="2000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C79193-7E49-4E56-BCCD-633294E5F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06" y="1659285"/>
            <a:ext cx="7020209" cy="37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63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Road to Deployment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03253" y="1466312"/>
            <a:ext cx="101854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j-lt"/>
                <a:ea typeface="微软雅黑" panose="020B0503020204020204" pitchFamily="34" charset="-122"/>
              </a:rPr>
              <a:t>QUIC has been globally deployed at Google on thousands of servers and is used to serve traffic to a range of clients including a widely-used web browser (Chrome) and a popular mobile video streaming app (YouTube).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6C1F63-4215-4092-804D-7DD69596A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53" y="3115776"/>
            <a:ext cx="1018549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server-side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our experience comes from deploying QUIC at Google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front-end servers, which collectively handle billions of requests a day from web browsers and mobile apps across a wide range of services.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the client side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 have deployed QUIC in Chrome, in our mobile video streaming YouTube app, and in the Google Search app on Android. We find that on average, QUIC reduces latency of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Search responses by 8.0% for desktop users and by 3.6% for mobile users,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reduces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rebuffer rates of YouTube playbacks by 18.0% for desktop users and 15.3% for mobile users.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386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Road to Deployment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D986B0-34BC-492F-AB10-2CD0AB1B3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48" y="1728787"/>
            <a:ext cx="9839325" cy="50006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6C1F63-4215-4092-804D-7DD69596A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253" y="1177357"/>
            <a:ext cx="101854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shown in Figure 2, QUIC is widely deployed: it currently accounts for over 30% of Google’s total egress traffic in bytes and consequently an estimated 7% of global Internet traffic [61].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6071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576811"/>
            <a:ext cx="6502399" cy="1800000"/>
          </a:xfrm>
          <a:prstGeom prst="roundRect">
            <a:avLst>
              <a:gd name="adj" fmla="val 0"/>
            </a:avLst>
          </a:prstGeom>
          <a:solidFill>
            <a:srgbClr val="6857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7E6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sz="5600" dirty="0"/>
              <a:t>WHY QUIC</a:t>
            </a:r>
            <a:endParaRPr lang="zh-CN" altLang="en-US" sz="5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318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68578F"/>
                </a:solidFill>
              </a:rPr>
              <a:t>2</a:t>
            </a:r>
            <a:endParaRPr lang="zh-CN" altLang="en-US" sz="60000" dirty="0">
              <a:solidFill>
                <a:srgbClr val="685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21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ouko 1">
      <a:majorFont>
        <a:latin typeface="Times New Roman"/>
        <a:ea typeface="方正宋三简体"/>
        <a:cs typeface=""/>
      </a:majorFont>
      <a:minorFont>
        <a:latin typeface="Times New Roman"/>
        <a:ea typeface="方正宋三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2725</Words>
  <Application>Microsoft Office PowerPoint</Application>
  <PresentationFormat>宽屏</PresentationFormat>
  <Paragraphs>345</Paragraphs>
  <Slides>51</Slides>
  <Notes>18</Notes>
  <HiddenSlides>14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Times New Roman</vt:lpstr>
      <vt:lpstr>Arial</vt:lpstr>
      <vt:lpstr>HelveticaNeueLT Pro 75 Bd</vt:lpstr>
      <vt:lpstr>等线</vt:lpstr>
      <vt:lpstr>微软雅黑</vt:lpstr>
      <vt:lpstr>Office 主题</vt:lpstr>
      <vt:lpstr>The QUIC Transport Protocol</vt:lpstr>
      <vt:lpstr>这里填写大标题</vt:lpstr>
      <vt:lpstr>OUTLINE</vt:lpstr>
      <vt:lpstr>Outline</vt:lpstr>
      <vt:lpstr>INTRODUCTION</vt:lpstr>
      <vt:lpstr>WHAT’s QUIC</vt:lpstr>
      <vt:lpstr>The Road to Deployment</vt:lpstr>
      <vt:lpstr>The Road to Deployment</vt:lpstr>
      <vt:lpstr>WHY QUIC</vt:lpstr>
      <vt:lpstr>MOTIVATION: WHY QUIC</vt:lpstr>
      <vt:lpstr>MOTIVATION: WHY QUIC</vt:lpstr>
      <vt:lpstr>Protocol Entrenchment</vt:lpstr>
      <vt:lpstr>Implementation Entrenchment</vt:lpstr>
      <vt:lpstr>Handshake Delay</vt:lpstr>
      <vt:lpstr>Handshake Delay</vt:lpstr>
      <vt:lpstr>Head-of-line Blocking Delay</vt:lpstr>
      <vt:lpstr>QUIC’s Goal</vt:lpstr>
      <vt:lpstr>DESIGN &amp; IMPLEMENTATION</vt:lpstr>
      <vt:lpstr>DESIGN &amp; IMPLEMENTATION</vt:lpstr>
      <vt:lpstr>Connection Establishment</vt:lpstr>
      <vt:lpstr>Connection Establishment</vt:lpstr>
      <vt:lpstr>Connection Establishment</vt:lpstr>
      <vt:lpstr>Connection Establishment</vt:lpstr>
      <vt:lpstr>Stream Multiplexing</vt:lpstr>
      <vt:lpstr>Stream Multiplexing</vt:lpstr>
      <vt:lpstr>Stream Multiplexing</vt:lpstr>
      <vt:lpstr>Stream Multiplexing</vt:lpstr>
      <vt:lpstr>Authentication and Encryption</vt:lpstr>
      <vt:lpstr>Authentication and Encryption</vt:lpstr>
      <vt:lpstr>Authentication and Encryption</vt:lpstr>
      <vt:lpstr>Loss Recovery</vt:lpstr>
      <vt:lpstr>Flow Control</vt:lpstr>
      <vt:lpstr>Congestion Control</vt:lpstr>
      <vt:lpstr>NAT Rebinding and Connection Migration</vt:lpstr>
      <vt:lpstr>QUIC Discovery for HTTPS</vt:lpstr>
      <vt:lpstr>Open-Source Implementation</vt:lpstr>
      <vt:lpstr>平行信息罗列</vt:lpstr>
      <vt:lpstr>排位信息罗列</vt:lpstr>
      <vt:lpstr>案例理论结合</vt:lpstr>
      <vt:lpstr>总结类型罗列</vt:lpstr>
      <vt:lpstr>这里填写小标题</vt:lpstr>
      <vt:lpstr>相关信息罗列</vt:lpstr>
      <vt:lpstr>表里信息排列</vt:lpstr>
      <vt:lpstr>增长型柱状图</vt:lpstr>
      <vt:lpstr>性别区分型调查分异</vt:lpstr>
      <vt:lpstr>这里输入小标题</vt:lpstr>
      <vt:lpstr>百分比型数据对比展示</vt:lpstr>
      <vt:lpstr>同一事物内部百分比展示</vt:lpstr>
      <vt:lpstr>柱状图的纵向对比</vt:lpstr>
      <vt:lpstr>柱状图的横向对比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Touko Hoshino</cp:lastModifiedBy>
  <cp:revision>73</cp:revision>
  <dcterms:created xsi:type="dcterms:W3CDTF">2014-04-01T11:22:20Z</dcterms:created>
  <dcterms:modified xsi:type="dcterms:W3CDTF">2019-11-16T16:55:41Z</dcterms:modified>
</cp:coreProperties>
</file>